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7" r:id="rId2"/>
    <p:sldId id="268" r:id="rId3"/>
    <p:sldId id="293" r:id="rId4"/>
    <p:sldId id="266" r:id="rId5"/>
    <p:sldId id="269" r:id="rId6"/>
    <p:sldId id="270" r:id="rId7"/>
    <p:sldId id="271" r:id="rId8"/>
    <p:sldId id="279" r:id="rId9"/>
    <p:sldId id="280" r:id="rId10"/>
    <p:sldId id="281" r:id="rId11"/>
    <p:sldId id="287" r:id="rId12"/>
    <p:sldId id="288" r:id="rId13"/>
    <p:sldId id="289" r:id="rId14"/>
    <p:sldId id="290" r:id="rId15"/>
    <p:sldId id="272" r:id="rId16"/>
    <p:sldId id="282" r:id="rId17"/>
    <p:sldId id="273" r:id="rId18"/>
    <p:sldId id="274" r:id="rId19"/>
    <p:sldId id="283" r:id="rId20"/>
    <p:sldId id="284" r:id="rId21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5C"/>
    <a:srgbClr val="A5D00F"/>
    <a:srgbClr val="FFCC81"/>
    <a:srgbClr val="FF9900"/>
    <a:srgbClr val="00743D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68" autoAdjust="0"/>
    <p:restoredTop sz="94668" autoAdjust="0"/>
  </p:normalViewPr>
  <p:slideViewPr>
    <p:cSldViewPr>
      <p:cViewPr>
        <p:scale>
          <a:sx n="125" d="100"/>
          <a:sy n="125" d="100"/>
        </p:scale>
        <p:origin x="-72" y="6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95F25D3-DE22-436F-8D98-80B661FE666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77897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265A2C-C3B5-44A7-8088-E7DF5C317B2E}" type="datetime1">
              <a:rPr lang="de-DE" altLang="de-DE"/>
              <a:pPr/>
              <a:t>03.11.2014</a:t>
            </a:fld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(Titel im Folienmaster)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Folie </a:t>
            </a:r>
            <a:fld id="{7D58FFCB-3525-4133-9C04-B8A2599E76F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4149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C19B4F-B93F-4F62-81A9-73305348FECB}" type="datetime1">
              <a:rPr lang="de-DE" altLang="de-DE"/>
              <a:pPr/>
              <a:t>03.11.2014</a:t>
            </a:fld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(Titel im Folienmaster)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Folie </a:t>
            </a:r>
            <a:fld id="{0FFE6F4A-1D01-4E68-86E6-1226D3DF205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4182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225E4-9449-418A-85CD-1B2A6393ABD1}" type="datetime1">
              <a:rPr lang="de-DE" altLang="de-DE"/>
              <a:pPr/>
              <a:t>03.11.2014</a:t>
            </a:fld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(Titel im Folienmaster)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Folie </a:t>
            </a:r>
            <a:fld id="{A7EF76A8-C06D-4779-98BD-27F0567D7E0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1389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 dirty="0" smtClean="0"/>
              <a:t>31.10.2014</a:t>
            </a:r>
            <a:endParaRPr lang="de-DE" alt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 dirty="0" smtClean="0"/>
              <a:t>Das Recht auf Nahrung, Land </a:t>
            </a:r>
            <a:r>
              <a:rPr lang="de-DE" altLang="de-DE" dirty="0" err="1" smtClean="0"/>
              <a:t>Grabbing</a:t>
            </a:r>
            <a:r>
              <a:rPr lang="de-DE" altLang="de-DE" dirty="0" smtClean="0"/>
              <a:t> und die Schweiz</a:t>
            </a:r>
            <a:endParaRPr lang="de-DE" alt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Folie </a:t>
            </a:r>
            <a:fld id="{A5F43791-A227-430A-88F2-B09C4399E35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6286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D5DBE3-381B-4885-A4D8-FCBD35BBA2ED}" type="datetime1">
              <a:rPr lang="de-DE" altLang="de-DE"/>
              <a:pPr/>
              <a:t>03.11.2014</a:t>
            </a:fld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(Titel im Folienmaster)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Folie </a:t>
            </a:r>
            <a:fld id="{FFFCFBA0-ACA8-4C0E-A5FD-2B61DB00209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277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C98CE4-B95B-4BCD-88C5-3452D8BC9CC4}" type="datetime1">
              <a:rPr lang="de-DE" altLang="de-DE"/>
              <a:pPr/>
              <a:t>03.11.2014</a:t>
            </a:fld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(Titel im Folienmaster)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Folie </a:t>
            </a:r>
            <a:fld id="{15D84278-3B4A-4E47-935B-3D653C72B58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5097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71C444-2C79-4FD3-80C1-CDB2433B9F27}" type="datetime1">
              <a:rPr lang="de-DE" altLang="de-DE"/>
              <a:pPr/>
              <a:t>03.11.2014</a:t>
            </a:fld>
            <a:endParaRPr lang="de-DE" alt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(Titel im Folienmaster)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Folie </a:t>
            </a:r>
            <a:fld id="{53306C8E-DDC2-4E3F-A97F-299EA13CE27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2581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C48CFB-42C9-4B4C-BD26-9018E27F4209}" type="datetime1">
              <a:rPr lang="de-DE" altLang="de-DE"/>
              <a:pPr/>
              <a:t>03.11.2014</a:t>
            </a:fld>
            <a:endParaRPr lang="de-DE" alt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(Titel im Folienmaster)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Folie </a:t>
            </a:r>
            <a:fld id="{3B4F0B18-3BA4-4149-957D-5EEFD773F52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1091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0B82A0-3937-4744-A5DA-AEAF7A9DD6FD}" type="datetime1">
              <a:rPr lang="de-DE" altLang="de-DE"/>
              <a:pPr/>
              <a:t>03.11.2014</a:t>
            </a:fld>
            <a:endParaRPr lang="de-DE" alt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(Titel im Folienmaster)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Folie </a:t>
            </a:r>
            <a:fld id="{D3B0583A-2901-450C-94B6-67F45B675A1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1374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F2B87-55EF-4AC5-8B9A-70C66A2D531C}" type="datetime1">
              <a:rPr lang="de-DE" altLang="de-DE"/>
              <a:pPr/>
              <a:t>03.11.2014</a:t>
            </a:fld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(Titel im Folienmaster)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Folie </a:t>
            </a:r>
            <a:fld id="{068EAC41-A700-4E36-9E2A-54F5B8FBC63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015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CH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88A4A9-FC27-4CE6-9D81-57C5D5BC233A}" type="datetime1">
              <a:rPr lang="de-DE" altLang="de-DE"/>
              <a:pPr/>
              <a:t>03.11.2014</a:t>
            </a:fld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(Titel im Folienmaster)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Folie </a:t>
            </a:r>
            <a:fld id="{14EBA513-877F-422D-AABB-6B150B32AEA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353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8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354888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 smtClean="0"/>
              <a:t>(Titel im Folienmaster)</a:t>
            </a:r>
            <a:endParaRPr lang="de-DE" altLang="de-DE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14509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9900"/>
                </a:solidFill>
              </a:defRPr>
            </a:lvl1pPr>
          </a:lstStyle>
          <a:p>
            <a:r>
              <a:rPr lang="de-DE" altLang="de-DE" dirty="0" smtClean="0"/>
              <a:t>31.10.2014</a:t>
            </a:r>
            <a:endParaRPr lang="de-DE" altLang="de-DE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24075" y="6245225"/>
            <a:ext cx="52562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9900"/>
                </a:solidFill>
              </a:defRPr>
            </a:lvl1pPr>
          </a:lstStyle>
          <a:p>
            <a:r>
              <a:rPr lang="de-DE" altLang="de-DE" dirty="0" smtClean="0"/>
              <a:t>Recht auf Nahrung, Land </a:t>
            </a:r>
            <a:r>
              <a:rPr lang="de-DE" altLang="de-DE" dirty="0" err="1" smtClean="0"/>
              <a:t>Grabbing</a:t>
            </a:r>
            <a:r>
              <a:rPr lang="de-DE" altLang="de-DE" dirty="0" smtClean="0"/>
              <a:t> und die Schweiz</a:t>
            </a:r>
            <a:endParaRPr lang="de-DE" altLang="de-D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245225"/>
            <a:ext cx="109061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FF9900"/>
                </a:solidFill>
              </a:defRPr>
            </a:lvl1pPr>
          </a:lstStyle>
          <a:p>
            <a:pPr>
              <a:defRPr/>
            </a:pPr>
            <a:r>
              <a:rPr lang="de-DE"/>
              <a:t> Folie </a:t>
            </a:r>
            <a:fld id="{8008D546-1A99-4479-BE67-B5E266CD026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1031" name="Picture 7" descr="Logo FIA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260350"/>
            <a:ext cx="6826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FF99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FF99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FF99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FF99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FF99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FF99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FF99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FF99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FF9900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50000"/>
        </a:spcBef>
        <a:spcAft>
          <a:spcPct val="0"/>
        </a:spcAft>
        <a:defRPr>
          <a:solidFill>
            <a:srgbClr val="A5D00F"/>
          </a:solidFill>
          <a:latin typeface="+mn-lt"/>
          <a:ea typeface="+mn-ea"/>
          <a:cs typeface="+mn-cs"/>
        </a:defRPr>
      </a:lvl1pPr>
      <a:lvl2pPr marL="357188" indent="-1778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A5D00F"/>
          </a:solidFill>
          <a:latin typeface="+mn-lt"/>
        </a:defRPr>
      </a:lvl2pPr>
      <a:lvl3pPr marL="714375" indent="-1778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rgbClr val="A5D00F"/>
          </a:solidFill>
          <a:latin typeface="+mn-lt"/>
        </a:defRPr>
      </a:lvl3pPr>
      <a:lvl4pPr marL="1071563" indent="-1778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rgbClr val="A5D00F"/>
          </a:solidFill>
          <a:latin typeface="+mn-lt"/>
        </a:defRPr>
      </a:lvl4pPr>
      <a:lvl5pPr marL="1438275" indent="-182563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rgbClr val="A5D00F"/>
          </a:solidFill>
          <a:latin typeface="+mn-lt"/>
        </a:defRPr>
      </a:lvl5pPr>
      <a:lvl6pPr marL="2252663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rgbClr val="A5D00F"/>
          </a:solidFill>
          <a:latin typeface="+mn-lt"/>
        </a:defRPr>
      </a:lvl6pPr>
      <a:lvl7pPr marL="2709863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rgbClr val="A5D00F"/>
          </a:solidFill>
          <a:latin typeface="+mn-lt"/>
        </a:defRPr>
      </a:lvl7pPr>
      <a:lvl8pPr marL="3167063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rgbClr val="A5D00F"/>
          </a:solidFill>
          <a:latin typeface="+mn-lt"/>
        </a:defRPr>
      </a:lvl8pPr>
      <a:lvl9pPr marL="3624263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rgbClr val="A5D00F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o.org/cfs/cfs-home/global-strategic-framework/en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an.org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ian-ch.org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7956376" y="188640"/>
            <a:ext cx="864096" cy="864096"/>
          </a:xfrm>
          <a:prstGeom prst="rect">
            <a:avLst/>
          </a:prstGeom>
          <a:solidFill>
            <a:srgbClr val="0068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166" name="Picture 1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211" y="-27384"/>
            <a:ext cx="485806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620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Leitlinien: Beispiele </a:t>
            </a:r>
            <a:r>
              <a:rPr lang="de-CH" dirty="0"/>
              <a:t>(1/5)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aus Leitlinie 2: </a:t>
            </a:r>
            <a:r>
              <a:rPr lang="de-CH" b="1" dirty="0" smtClean="0"/>
              <a:t>Massnahmen zur wirtschaftlichen Entwicklung</a:t>
            </a:r>
            <a:endParaRPr lang="de-CH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31.10.2014</a:t>
            </a:r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Das Recht auf Nahrung, Land Grabbing und die Schweiz</a:t>
            </a: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 Folie </a:t>
            </a:r>
            <a:fld id="{A5F43791-A227-430A-88F2-B09C4399E358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grpSp>
        <p:nvGrpSpPr>
          <p:cNvPr id="9" name="Gruppieren 8"/>
          <p:cNvGrpSpPr/>
          <p:nvPr/>
        </p:nvGrpSpPr>
        <p:grpSpPr>
          <a:xfrm>
            <a:off x="209550" y="1844824"/>
            <a:ext cx="8682930" cy="1624359"/>
            <a:chOff x="209550" y="1844824"/>
            <a:chExt cx="8682930" cy="162435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24" y="1844824"/>
              <a:ext cx="8676456" cy="1624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Freihandform 6"/>
            <p:cNvSpPr/>
            <p:nvPr/>
          </p:nvSpPr>
          <p:spPr>
            <a:xfrm>
              <a:off x="209550" y="1848222"/>
              <a:ext cx="8677275" cy="476250"/>
            </a:xfrm>
            <a:custGeom>
              <a:avLst/>
              <a:gdLst>
                <a:gd name="connsiteX0" fmla="*/ 3619500 w 8677275"/>
                <a:gd name="connsiteY0" fmla="*/ 0 h 476250"/>
                <a:gd name="connsiteX1" fmla="*/ 8677275 w 8677275"/>
                <a:gd name="connsiteY1" fmla="*/ 0 h 476250"/>
                <a:gd name="connsiteX2" fmla="*/ 8677275 w 8677275"/>
                <a:gd name="connsiteY2" fmla="*/ 247650 h 476250"/>
                <a:gd name="connsiteX3" fmla="*/ 5219700 w 8677275"/>
                <a:gd name="connsiteY3" fmla="*/ 247650 h 476250"/>
                <a:gd name="connsiteX4" fmla="*/ 5219700 w 8677275"/>
                <a:gd name="connsiteY4" fmla="*/ 476250 h 476250"/>
                <a:gd name="connsiteX5" fmla="*/ 0 w 8677275"/>
                <a:gd name="connsiteY5" fmla="*/ 476250 h 476250"/>
                <a:gd name="connsiteX6" fmla="*/ 0 w 8677275"/>
                <a:gd name="connsiteY6" fmla="*/ 257175 h 476250"/>
                <a:gd name="connsiteX7" fmla="*/ 3648075 w 8677275"/>
                <a:gd name="connsiteY7" fmla="*/ 257175 h 476250"/>
                <a:gd name="connsiteX8" fmla="*/ 3619500 w 8677275"/>
                <a:gd name="connsiteY8" fmla="*/ 0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77275" h="476250">
                  <a:moveTo>
                    <a:pt x="3619500" y="0"/>
                  </a:moveTo>
                  <a:lnTo>
                    <a:pt x="8677275" y="0"/>
                  </a:lnTo>
                  <a:lnTo>
                    <a:pt x="8677275" y="247650"/>
                  </a:lnTo>
                  <a:lnTo>
                    <a:pt x="5219700" y="247650"/>
                  </a:lnTo>
                  <a:lnTo>
                    <a:pt x="5219700" y="476250"/>
                  </a:lnTo>
                  <a:lnTo>
                    <a:pt x="0" y="476250"/>
                  </a:lnTo>
                  <a:lnTo>
                    <a:pt x="0" y="257175"/>
                  </a:lnTo>
                  <a:lnTo>
                    <a:pt x="3648075" y="257175"/>
                  </a:lnTo>
                  <a:lnTo>
                    <a:pt x="3619500" y="0"/>
                  </a:lnTo>
                  <a:close/>
                </a:path>
              </a:pathLst>
            </a:custGeom>
            <a:solidFill>
              <a:srgbClr val="FFFF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209550" y="3789040"/>
            <a:ext cx="8682930" cy="1840144"/>
            <a:chOff x="209550" y="3789040"/>
            <a:chExt cx="8682930" cy="184014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550" y="3789040"/>
              <a:ext cx="8682930" cy="1840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Freihandform 7"/>
            <p:cNvSpPr/>
            <p:nvPr/>
          </p:nvSpPr>
          <p:spPr>
            <a:xfrm>
              <a:off x="209550" y="4057650"/>
              <a:ext cx="8610600" cy="1333500"/>
            </a:xfrm>
            <a:custGeom>
              <a:avLst/>
              <a:gdLst>
                <a:gd name="connsiteX0" fmla="*/ 3238500 w 8610600"/>
                <a:gd name="connsiteY0" fmla="*/ 0 h 1333500"/>
                <a:gd name="connsiteX1" fmla="*/ 7658100 w 8610600"/>
                <a:gd name="connsiteY1" fmla="*/ 0 h 1333500"/>
                <a:gd name="connsiteX2" fmla="*/ 7658100 w 8610600"/>
                <a:gd name="connsiteY2" fmla="*/ 200025 h 1333500"/>
                <a:gd name="connsiteX3" fmla="*/ 8601075 w 8610600"/>
                <a:gd name="connsiteY3" fmla="*/ 200025 h 1333500"/>
                <a:gd name="connsiteX4" fmla="*/ 8601075 w 8610600"/>
                <a:gd name="connsiteY4" fmla="*/ 666750 h 1333500"/>
                <a:gd name="connsiteX5" fmla="*/ 5095875 w 8610600"/>
                <a:gd name="connsiteY5" fmla="*/ 666750 h 1333500"/>
                <a:gd name="connsiteX6" fmla="*/ 5095875 w 8610600"/>
                <a:gd name="connsiteY6" fmla="*/ 876300 h 1333500"/>
                <a:gd name="connsiteX7" fmla="*/ 8610600 w 8610600"/>
                <a:gd name="connsiteY7" fmla="*/ 876300 h 1333500"/>
                <a:gd name="connsiteX8" fmla="*/ 8610600 w 8610600"/>
                <a:gd name="connsiteY8" fmla="*/ 1114425 h 1333500"/>
                <a:gd name="connsiteX9" fmla="*/ 7553325 w 8610600"/>
                <a:gd name="connsiteY9" fmla="*/ 1114425 h 1333500"/>
                <a:gd name="connsiteX10" fmla="*/ 7553325 w 8610600"/>
                <a:gd name="connsiteY10" fmla="*/ 1333500 h 1333500"/>
                <a:gd name="connsiteX11" fmla="*/ 5867400 w 8610600"/>
                <a:gd name="connsiteY11" fmla="*/ 1333500 h 1333500"/>
                <a:gd name="connsiteX12" fmla="*/ 5867400 w 8610600"/>
                <a:gd name="connsiteY12" fmla="*/ 1114425 h 1333500"/>
                <a:gd name="connsiteX13" fmla="*/ 809625 w 8610600"/>
                <a:gd name="connsiteY13" fmla="*/ 1114425 h 1333500"/>
                <a:gd name="connsiteX14" fmla="*/ 809625 w 8610600"/>
                <a:gd name="connsiteY14" fmla="*/ 1323975 h 1333500"/>
                <a:gd name="connsiteX15" fmla="*/ 0 w 8610600"/>
                <a:gd name="connsiteY15" fmla="*/ 1323975 h 1333500"/>
                <a:gd name="connsiteX16" fmla="*/ 0 w 8610600"/>
                <a:gd name="connsiteY16" fmla="*/ 1104900 h 1333500"/>
                <a:gd name="connsiteX17" fmla="*/ 352425 w 8610600"/>
                <a:gd name="connsiteY17" fmla="*/ 1104900 h 1333500"/>
                <a:gd name="connsiteX18" fmla="*/ 352425 w 8610600"/>
                <a:gd name="connsiteY18" fmla="*/ 895350 h 1333500"/>
                <a:gd name="connsiteX19" fmla="*/ 0 w 8610600"/>
                <a:gd name="connsiteY19" fmla="*/ 895350 h 1333500"/>
                <a:gd name="connsiteX20" fmla="*/ 0 w 8610600"/>
                <a:gd name="connsiteY20" fmla="*/ 428625 h 1333500"/>
                <a:gd name="connsiteX21" fmla="*/ 2257425 w 8610600"/>
                <a:gd name="connsiteY21" fmla="*/ 428625 h 1333500"/>
                <a:gd name="connsiteX22" fmla="*/ 2257425 w 8610600"/>
                <a:gd name="connsiteY22" fmla="*/ 200025 h 1333500"/>
                <a:gd name="connsiteX23" fmla="*/ 3267075 w 8610600"/>
                <a:gd name="connsiteY23" fmla="*/ 200025 h 1333500"/>
                <a:gd name="connsiteX24" fmla="*/ 3238500 w 8610600"/>
                <a:gd name="connsiteY24" fmla="*/ 0 h 133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10600" h="1333500">
                  <a:moveTo>
                    <a:pt x="3238500" y="0"/>
                  </a:moveTo>
                  <a:lnTo>
                    <a:pt x="7658100" y="0"/>
                  </a:lnTo>
                  <a:lnTo>
                    <a:pt x="7658100" y="200025"/>
                  </a:lnTo>
                  <a:lnTo>
                    <a:pt x="8601075" y="200025"/>
                  </a:lnTo>
                  <a:lnTo>
                    <a:pt x="8601075" y="666750"/>
                  </a:lnTo>
                  <a:lnTo>
                    <a:pt x="5095875" y="666750"/>
                  </a:lnTo>
                  <a:lnTo>
                    <a:pt x="5095875" y="876300"/>
                  </a:lnTo>
                  <a:lnTo>
                    <a:pt x="8610600" y="876300"/>
                  </a:lnTo>
                  <a:lnTo>
                    <a:pt x="8610600" y="1114425"/>
                  </a:lnTo>
                  <a:lnTo>
                    <a:pt x="7553325" y="1114425"/>
                  </a:lnTo>
                  <a:lnTo>
                    <a:pt x="7553325" y="1333500"/>
                  </a:lnTo>
                  <a:lnTo>
                    <a:pt x="5867400" y="1333500"/>
                  </a:lnTo>
                  <a:lnTo>
                    <a:pt x="5867400" y="1114425"/>
                  </a:lnTo>
                  <a:lnTo>
                    <a:pt x="809625" y="1114425"/>
                  </a:lnTo>
                  <a:lnTo>
                    <a:pt x="809625" y="1323975"/>
                  </a:lnTo>
                  <a:lnTo>
                    <a:pt x="0" y="1323975"/>
                  </a:lnTo>
                  <a:lnTo>
                    <a:pt x="0" y="1104900"/>
                  </a:lnTo>
                  <a:lnTo>
                    <a:pt x="352425" y="1104900"/>
                  </a:lnTo>
                  <a:lnTo>
                    <a:pt x="352425" y="895350"/>
                  </a:lnTo>
                  <a:lnTo>
                    <a:pt x="0" y="895350"/>
                  </a:lnTo>
                  <a:lnTo>
                    <a:pt x="0" y="428625"/>
                  </a:lnTo>
                  <a:lnTo>
                    <a:pt x="2257425" y="428625"/>
                  </a:lnTo>
                  <a:lnTo>
                    <a:pt x="2257425" y="200025"/>
                  </a:lnTo>
                  <a:lnTo>
                    <a:pt x="3267075" y="200025"/>
                  </a:lnTo>
                  <a:lnTo>
                    <a:pt x="3238500" y="0"/>
                  </a:lnTo>
                  <a:close/>
                </a:path>
              </a:pathLst>
            </a:custGeom>
            <a:solidFill>
              <a:srgbClr val="FFFF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376496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Leitlinien: Beispiele </a:t>
            </a:r>
            <a:r>
              <a:rPr lang="de-CH" dirty="0" smtClean="0"/>
              <a:t>(2</a:t>
            </a:r>
            <a:r>
              <a:rPr lang="de-CH" dirty="0"/>
              <a:t>/5</a:t>
            </a:r>
            <a:r>
              <a:rPr lang="de-CH" dirty="0" smtClean="0"/>
              <a:t>)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a</a:t>
            </a:r>
            <a:r>
              <a:rPr lang="de-CH" dirty="0" smtClean="0"/>
              <a:t>us Leitlinie 5: </a:t>
            </a:r>
            <a:r>
              <a:rPr lang="de-CH" b="1" dirty="0" smtClean="0"/>
              <a:t>Institutionen</a:t>
            </a:r>
          </a:p>
          <a:p>
            <a:endParaRPr lang="de-CH" b="1" dirty="0"/>
          </a:p>
          <a:p>
            <a:endParaRPr lang="de-CH" b="1" dirty="0" smtClean="0"/>
          </a:p>
          <a:p>
            <a:endParaRPr lang="de-CH" b="1" dirty="0"/>
          </a:p>
          <a:p>
            <a:endParaRPr lang="de-CH" b="1" dirty="0" smtClean="0"/>
          </a:p>
          <a:p>
            <a:r>
              <a:rPr lang="de-CH" dirty="0" smtClean="0"/>
              <a:t>aus Leitlinie 7: </a:t>
            </a:r>
            <a:r>
              <a:rPr lang="de-CH" b="1" dirty="0" smtClean="0"/>
              <a:t>Rechtlicher Rahmen</a:t>
            </a:r>
            <a:endParaRPr lang="de-CH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31.10.2014</a:t>
            </a:r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Das Recht auf Nahrung, Land Grabbing und die Schweiz</a:t>
            </a: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 Folie </a:t>
            </a:r>
            <a:fld id="{A5F43791-A227-430A-88F2-B09C4399E358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grpSp>
        <p:nvGrpSpPr>
          <p:cNvPr id="8" name="Gruppieren 7"/>
          <p:cNvGrpSpPr/>
          <p:nvPr/>
        </p:nvGrpSpPr>
        <p:grpSpPr>
          <a:xfrm>
            <a:off x="216480" y="1628800"/>
            <a:ext cx="8676000" cy="1398214"/>
            <a:chOff x="216480" y="1628800"/>
            <a:chExt cx="8676000" cy="1398214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480" y="1639491"/>
              <a:ext cx="8676000" cy="1387523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Freihandform 6"/>
            <p:cNvSpPr/>
            <p:nvPr/>
          </p:nvSpPr>
          <p:spPr>
            <a:xfrm>
              <a:off x="219075" y="1628800"/>
              <a:ext cx="8496300" cy="704850"/>
            </a:xfrm>
            <a:custGeom>
              <a:avLst/>
              <a:gdLst>
                <a:gd name="connsiteX0" fmla="*/ 6410325 w 8496300"/>
                <a:gd name="connsiteY0" fmla="*/ 0 h 704850"/>
                <a:gd name="connsiteX1" fmla="*/ 8496300 w 8496300"/>
                <a:gd name="connsiteY1" fmla="*/ 0 h 704850"/>
                <a:gd name="connsiteX2" fmla="*/ 8496300 w 8496300"/>
                <a:gd name="connsiteY2" fmla="*/ 276225 h 704850"/>
                <a:gd name="connsiteX3" fmla="*/ 7410450 w 8496300"/>
                <a:gd name="connsiteY3" fmla="*/ 276225 h 704850"/>
                <a:gd name="connsiteX4" fmla="*/ 7410450 w 8496300"/>
                <a:gd name="connsiteY4" fmla="*/ 495300 h 704850"/>
                <a:gd name="connsiteX5" fmla="*/ 4562475 w 8496300"/>
                <a:gd name="connsiteY5" fmla="*/ 495300 h 704850"/>
                <a:gd name="connsiteX6" fmla="*/ 4562475 w 8496300"/>
                <a:gd name="connsiteY6" fmla="*/ 704850 h 704850"/>
                <a:gd name="connsiteX7" fmla="*/ 0 w 8496300"/>
                <a:gd name="connsiteY7" fmla="*/ 704850 h 704850"/>
                <a:gd name="connsiteX8" fmla="*/ 0 w 8496300"/>
                <a:gd name="connsiteY8" fmla="*/ 276225 h 704850"/>
                <a:gd name="connsiteX9" fmla="*/ 4876800 w 8496300"/>
                <a:gd name="connsiteY9" fmla="*/ 276225 h 704850"/>
                <a:gd name="connsiteX10" fmla="*/ 4876800 w 8496300"/>
                <a:gd name="connsiteY10" fmla="*/ 28575 h 704850"/>
                <a:gd name="connsiteX11" fmla="*/ 6438900 w 8496300"/>
                <a:gd name="connsiteY11" fmla="*/ 28575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96300" h="704850">
                  <a:moveTo>
                    <a:pt x="6410325" y="0"/>
                  </a:moveTo>
                  <a:lnTo>
                    <a:pt x="8496300" y="0"/>
                  </a:lnTo>
                  <a:lnTo>
                    <a:pt x="8496300" y="276225"/>
                  </a:lnTo>
                  <a:lnTo>
                    <a:pt x="7410450" y="276225"/>
                  </a:lnTo>
                  <a:lnTo>
                    <a:pt x="7410450" y="495300"/>
                  </a:lnTo>
                  <a:lnTo>
                    <a:pt x="4562475" y="495300"/>
                  </a:lnTo>
                  <a:lnTo>
                    <a:pt x="4562475" y="704850"/>
                  </a:lnTo>
                  <a:lnTo>
                    <a:pt x="0" y="704850"/>
                  </a:lnTo>
                  <a:lnTo>
                    <a:pt x="0" y="276225"/>
                  </a:lnTo>
                  <a:lnTo>
                    <a:pt x="4876800" y="276225"/>
                  </a:lnTo>
                  <a:lnTo>
                    <a:pt x="4876800" y="28575"/>
                  </a:lnTo>
                  <a:lnTo>
                    <a:pt x="6438900" y="28575"/>
                  </a:lnTo>
                </a:path>
              </a:pathLst>
            </a:custGeom>
            <a:solidFill>
              <a:srgbClr val="FFFF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219075" y="3717032"/>
            <a:ext cx="8673405" cy="2164402"/>
            <a:chOff x="219075" y="3717032"/>
            <a:chExt cx="8673405" cy="2164402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075" y="3717032"/>
              <a:ext cx="8673405" cy="2164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Freihandform 9"/>
            <p:cNvSpPr/>
            <p:nvPr/>
          </p:nvSpPr>
          <p:spPr>
            <a:xfrm>
              <a:off x="228600" y="3962400"/>
              <a:ext cx="8620125" cy="676275"/>
            </a:xfrm>
            <a:custGeom>
              <a:avLst/>
              <a:gdLst>
                <a:gd name="connsiteX0" fmla="*/ 523875 w 8620125"/>
                <a:gd name="connsiteY0" fmla="*/ 0 h 676275"/>
                <a:gd name="connsiteX1" fmla="*/ 8620125 w 8620125"/>
                <a:gd name="connsiteY1" fmla="*/ 0 h 676275"/>
                <a:gd name="connsiteX2" fmla="*/ 8620125 w 8620125"/>
                <a:gd name="connsiteY2" fmla="*/ 447675 h 676275"/>
                <a:gd name="connsiteX3" fmla="*/ 2228850 w 8620125"/>
                <a:gd name="connsiteY3" fmla="*/ 447675 h 676275"/>
                <a:gd name="connsiteX4" fmla="*/ 2228850 w 8620125"/>
                <a:gd name="connsiteY4" fmla="*/ 676275 h 676275"/>
                <a:gd name="connsiteX5" fmla="*/ 0 w 8620125"/>
                <a:gd name="connsiteY5" fmla="*/ 676275 h 676275"/>
                <a:gd name="connsiteX6" fmla="*/ 0 w 8620125"/>
                <a:gd name="connsiteY6" fmla="*/ 209550 h 676275"/>
                <a:gd name="connsiteX7" fmla="*/ 542925 w 8620125"/>
                <a:gd name="connsiteY7" fmla="*/ 209550 h 676275"/>
                <a:gd name="connsiteX8" fmla="*/ 523875 w 8620125"/>
                <a:gd name="connsiteY8" fmla="*/ 0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20125" h="676275">
                  <a:moveTo>
                    <a:pt x="523875" y="0"/>
                  </a:moveTo>
                  <a:lnTo>
                    <a:pt x="8620125" y="0"/>
                  </a:lnTo>
                  <a:lnTo>
                    <a:pt x="8620125" y="447675"/>
                  </a:lnTo>
                  <a:lnTo>
                    <a:pt x="2228850" y="447675"/>
                  </a:lnTo>
                  <a:lnTo>
                    <a:pt x="2228850" y="676275"/>
                  </a:lnTo>
                  <a:lnTo>
                    <a:pt x="0" y="676275"/>
                  </a:lnTo>
                  <a:lnTo>
                    <a:pt x="0" y="209550"/>
                  </a:lnTo>
                  <a:lnTo>
                    <a:pt x="542925" y="209550"/>
                  </a:lnTo>
                  <a:lnTo>
                    <a:pt x="523875" y="0"/>
                  </a:lnTo>
                  <a:close/>
                </a:path>
              </a:pathLst>
            </a:custGeom>
            <a:solidFill>
              <a:srgbClr val="FFFF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1" name="Freihandform 10"/>
            <p:cNvSpPr/>
            <p:nvPr/>
          </p:nvSpPr>
          <p:spPr>
            <a:xfrm>
              <a:off x="228600" y="5191125"/>
              <a:ext cx="8515350" cy="685800"/>
            </a:xfrm>
            <a:custGeom>
              <a:avLst/>
              <a:gdLst>
                <a:gd name="connsiteX0" fmla="*/ 3276600 w 8515350"/>
                <a:gd name="connsiteY0" fmla="*/ 0 h 685800"/>
                <a:gd name="connsiteX1" fmla="*/ 8515350 w 8515350"/>
                <a:gd name="connsiteY1" fmla="*/ 0 h 685800"/>
                <a:gd name="connsiteX2" fmla="*/ 8515350 w 8515350"/>
                <a:gd name="connsiteY2" fmla="*/ 428625 h 685800"/>
                <a:gd name="connsiteX3" fmla="*/ 3609975 w 8515350"/>
                <a:gd name="connsiteY3" fmla="*/ 428625 h 685800"/>
                <a:gd name="connsiteX4" fmla="*/ 3609975 w 8515350"/>
                <a:gd name="connsiteY4" fmla="*/ 685800 h 685800"/>
                <a:gd name="connsiteX5" fmla="*/ 0 w 8515350"/>
                <a:gd name="connsiteY5" fmla="*/ 685800 h 685800"/>
                <a:gd name="connsiteX6" fmla="*/ 0 w 8515350"/>
                <a:gd name="connsiteY6" fmla="*/ 228600 h 685800"/>
                <a:gd name="connsiteX7" fmla="*/ 3286125 w 8515350"/>
                <a:gd name="connsiteY7" fmla="*/ 228600 h 685800"/>
                <a:gd name="connsiteX8" fmla="*/ 3276600 w 8515350"/>
                <a:gd name="connsiteY8" fmla="*/ 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15350" h="685800">
                  <a:moveTo>
                    <a:pt x="3276600" y="0"/>
                  </a:moveTo>
                  <a:lnTo>
                    <a:pt x="8515350" y="0"/>
                  </a:lnTo>
                  <a:lnTo>
                    <a:pt x="8515350" y="428625"/>
                  </a:lnTo>
                  <a:lnTo>
                    <a:pt x="3609975" y="428625"/>
                  </a:lnTo>
                  <a:lnTo>
                    <a:pt x="3609975" y="685800"/>
                  </a:lnTo>
                  <a:lnTo>
                    <a:pt x="0" y="685800"/>
                  </a:lnTo>
                  <a:lnTo>
                    <a:pt x="0" y="228600"/>
                  </a:lnTo>
                  <a:lnTo>
                    <a:pt x="3286125" y="228600"/>
                  </a:lnTo>
                  <a:lnTo>
                    <a:pt x="3276600" y="0"/>
                  </a:lnTo>
                  <a:close/>
                </a:path>
              </a:pathLst>
            </a:custGeom>
            <a:solidFill>
              <a:srgbClr val="FFFF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33344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Leitlinien: Beispiele </a:t>
            </a:r>
            <a:r>
              <a:rPr lang="de-CH" dirty="0" smtClean="0"/>
              <a:t>(3</a:t>
            </a:r>
            <a:r>
              <a:rPr lang="de-CH" dirty="0"/>
              <a:t>/5</a:t>
            </a:r>
            <a:r>
              <a:rPr lang="de-CH" dirty="0" smtClean="0"/>
              <a:t>)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aus Leitlinie 8: </a:t>
            </a:r>
            <a:r>
              <a:rPr lang="de-CH" b="1" dirty="0" smtClean="0"/>
              <a:t>Zugang zu Ressourcen und Gütern</a:t>
            </a:r>
            <a:endParaRPr lang="de-CH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31.10.2014</a:t>
            </a:r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Das Recht auf Nahrung, Land Grabbing und die Schweiz</a:t>
            </a: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 Folie </a:t>
            </a:r>
            <a:fld id="{A5F43791-A227-430A-88F2-B09C4399E358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grpSp>
        <p:nvGrpSpPr>
          <p:cNvPr id="15" name="Gruppieren 14"/>
          <p:cNvGrpSpPr/>
          <p:nvPr/>
        </p:nvGrpSpPr>
        <p:grpSpPr>
          <a:xfrm>
            <a:off x="216480" y="1628800"/>
            <a:ext cx="8676000" cy="2299852"/>
            <a:chOff x="216480" y="1628800"/>
            <a:chExt cx="8676000" cy="2299852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480" y="1628800"/>
              <a:ext cx="8676000" cy="2299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Freihandform 6"/>
            <p:cNvSpPr/>
            <p:nvPr/>
          </p:nvSpPr>
          <p:spPr>
            <a:xfrm>
              <a:off x="236220" y="1630680"/>
              <a:ext cx="8549640" cy="914400"/>
            </a:xfrm>
            <a:custGeom>
              <a:avLst/>
              <a:gdLst>
                <a:gd name="connsiteX0" fmla="*/ 5151120 w 8549640"/>
                <a:gd name="connsiteY0" fmla="*/ 0 h 914400"/>
                <a:gd name="connsiteX1" fmla="*/ 8549640 w 8549640"/>
                <a:gd name="connsiteY1" fmla="*/ 0 h 914400"/>
                <a:gd name="connsiteX2" fmla="*/ 8549640 w 8549640"/>
                <a:gd name="connsiteY2" fmla="*/ 251460 h 914400"/>
                <a:gd name="connsiteX3" fmla="*/ 5692140 w 8549640"/>
                <a:gd name="connsiteY3" fmla="*/ 251460 h 914400"/>
                <a:gd name="connsiteX4" fmla="*/ 5692140 w 8549640"/>
                <a:gd name="connsiteY4" fmla="*/ 487680 h 914400"/>
                <a:gd name="connsiteX5" fmla="*/ 8549640 w 8549640"/>
                <a:gd name="connsiteY5" fmla="*/ 487680 h 914400"/>
                <a:gd name="connsiteX6" fmla="*/ 8549640 w 8549640"/>
                <a:gd name="connsiteY6" fmla="*/ 914400 h 914400"/>
                <a:gd name="connsiteX7" fmla="*/ 6355080 w 8549640"/>
                <a:gd name="connsiteY7" fmla="*/ 914400 h 914400"/>
                <a:gd name="connsiteX8" fmla="*/ 6355080 w 8549640"/>
                <a:gd name="connsiteY8" fmla="*/ 731520 h 914400"/>
                <a:gd name="connsiteX9" fmla="*/ 2560320 w 8549640"/>
                <a:gd name="connsiteY9" fmla="*/ 731520 h 914400"/>
                <a:gd name="connsiteX10" fmla="*/ 2560320 w 8549640"/>
                <a:gd name="connsiteY10" fmla="*/ 480060 h 914400"/>
                <a:gd name="connsiteX11" fmla="*/ 0 w 8549640"/>
                <a:gd name="connsiteY11" fmla="*/ 480060 h 914400"/>
                <a:gd name="connsiteX12" fmla="*/ 0 w 8549640"/>
                <a:gd name="connsiteY12" fmla="*/ 236220 h 914400"/>
                <a:gd name="connsiteX13" fmla="*/ 5173980 w 8549640"/>
                <a:gd name="connsiteY13" fmla="*/ 236220 h 914400"/>
                <a:gd name="connsiteX14" fmla="*/ 5151120 w 8549640"/>
                <a:gd name="connsiteY14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49640" h="914400">
                  <a:moveTo>
                    <a:pt x="5151120" y="0"/>
                  </a:moveTo>
                  <a:lnTo>
                    <a:pt x="8549640" y="0"/>
                  </a:lnTo>
                  <a:lnTo>
                    <a:pt x="8549640" y="251460"/>
                  </a:lnTo>
                  <a:lnTo>
                    <a:pt x="5692140" y="251460"/>
                  </a:lnTo>
                  <a:lnTo>
                    <a:pt x="5692140" y="487680"/>
                  </a:lnTo>
                  <a:lnTo>
                    <a:pt x="8549640" y="487680"/>
                  </a:lnTo>
                  <a:lnTo>
                    <a:pt x="8549640" y="914400"/>
                  </a:lnTo>
                  <a:lnTo>
                    <a:pt x="6355080" y="914400"/>
                  </a:lnTo>
                  <a:lnTo>
                    <a:pt x="6355080" y="731520"/>
                  </a:lnTo>
                  <a:lnTo>
                    <a:pt x="2560320" y="731520"/>
                  </a:lnTo>
                  <a:lnTo>
                    <a:pt x="2560320" y="480060"/>
                  </a:lnTo>
                  <a:lnTo>
                    <a:pt x="0" y="480060"/>
                  </a:lnTo>
                  <a:lnTo>
                    <a:pt x="0" y="236220"/>
                  </a:lnTo>
                  <a:lnTo>
                    <a:pt x="5173980" y="236220"/>
                  </a:lnTo>
                  <a:lnTo>
                    <a:pt x="5151120" y="0"/>
                  </a:lnTo>
                  <a:close/>
                </a:path>
              </a:pathLst>
            </a:custGeom>
            <a:solidFill>
              <a:srgbClr val="FFFF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8" name="Freihandform 7"/>
            <p:cNvSpPr/>
            <p:nvPr/>
          </p:nvSpPr>
          <p:spPr>
            <a:xfrm>
              <a:off x="236220" y="2354580"/>
              <a:ext cx="1264920" cy="441960"/>
            </a:xfrm>
            <a:custGeom>
              <a:avLst/>
              <a:gdLst>
                <a:gd name="connsiteX0" fmla="*/ 15240 w 1264920"/>
                <a:gd name="connsiteY0" fmla="*/ 0 h 441960"/>
                <a:gd name="connsiteX1" fmla="*/ 769620 w 1264920"/>
                <a:gd name="connsiteY1" fmla="*/ 0 h 441960"/>
                <a:gd name="connsiteX2" fmla="*/ 769620 w 1264920"/>
                <a:gd name="connsiteY2" fmla="*/ 220980 h 441960"/>
                <a:gd name="connsiteX3" fmla="*/ 1264920 w 1264920"/>
                <a:gd name="connsiteY3" fmla="*/ 220980 h 441960"/>
                <a:gd name="connsiteX4" fmla="*/ 1264920 w 1264920"/>
                <a:gd name="connsiteY4" fmla="*/ 441960 h 441960"/>
                <a:gd name="connsiteX5" fmla="*/ 0 w 1264920"/>
                <a:gd name="connsiteY5" fmla="*/ 441960 h 441960"/>
                <a:gd name="connsiteX6" fmla="*/ 15240 w 1264920"/>
                <a:gd name="connsiteY6" fmla="*/ 0 h 44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4920" h="441960">
                  <a:moveTo>
                    <a:pt x="15240" y="0"/>
                  </a:moveTo>
                  <a:lnTo>
                    <a:pt x="769620" y="0"/>
                  </a:lnTo>
                  <a:lnTo>
                    <a:pt x="769620" y="220980"/>
                  </a:lnTo>
                  <a:lnTo>
                    <a:pt x="1264920" y="220980"/>
                  </a:lnTo>
                  <a:lnTo>
                    <a:pt x="1264920" y="441960"/>
                  </a:lnTo>
                  <a:lnTo>
                    <a:pt x="0" y="441960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FFFF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9" name="Rechteck 8"/>
            <p:cNvSpPr/>
            <p:nvPr/>
          </p:nvSpPr>
          <p:spPr>
            <a:xfrm>
              <a:off x="2771800" y="2796540"/>
              <a:ext cx="1080120" cy="200412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220980" y="3974962"/>
            <a:ext cx="8635064" cy="2889000"/>
            <a:chOff x="216480" y="3974962"/>
            <a:chExt cx="8635064" cy="2889000"/>
          </a:xfrm>
        </p:grpSpPr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480" y="3974962"/>
              <a:ext cx="4320000" cy="2889000"/>
            </a:xfrm>
            <a:prstGeom prst="rect">
              <a:avLst/>
            </a:prstGeom>
          </p:spPr>
        </p:pic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1544" y="3974962"/>
              <a:ext cx="4320000" cy="2882224"/>
            </a:xfrm>
            <a:prstGeom prst="rect">
              <a:avLst/>
            </a:prstGeom>
          </p:spPr>
        </p:pic>
      </p:grpSp>
      <p:grpSp>
        <p:nvGrpSpPr>
          <p:cNvPr id="20" name="Gruppieren 19"/>
          <p:cNvGrpSpPr/>
          <p:nvPr/>
        </p:nvGrpSpPr>
        <p:grpSpPr>
          <a:xfrm>
            <a:off x="216044" y="1046312"/>
            <a:ext cx="8640480" cy="2886744"/>
            <a:chOff x="211544" y="1046312"/>
            <a:chExt cx="8640480" cy="2886744"/>
          </a:xfrm>
        </p:grpSpPr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2024" y="1046312"/>
              <a:ext cx="4320000" cy="2882340"/>
            </a:xfrm>
            <a:prstGeom prst="rect">
              <a:avLst/>
            </a:prstGeom>
          </p:spPr>
        </p:pic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544" y="1050832"/>
              <a:ext cx="4320000" cy="2882224"/>
            </a:xfrm>
            <a:prstGeom prst="rect">
              <a:avLst/>
            </a:prstGeom>
          </p:spPr>
        </p:pic>
      </p:grpSp>
      <p:grpSp>
        <p:nvGrpSpPr>
          <p:cNvPr id="18" name="Gruppieren 17"/>
          <p:cNvGrpSpPr/>
          <p:nvPr/>
        </p:nvGrpSpPr>
        <p:grpSpPr>
          <a:xfrm>
            <a:off x="216480" y="4169535"/>
            <a:ext cx="8676000" cy="1419705"/>
            <a:chOff x="216480" y="4169535"/>
            <a:chExt cx="8676000" cy="1419705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480" y="4169535"/>
              <a:ext cx="8676000" cy="1419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Freihandform 9"/>
            <p:cNvSpPr/>
            <p:nvPr/>
          </p:nvSpPr>
          <p:spPr>
            <a:xfrm>
              <a:off x="3817620" y="4175760"/>
              <a:ext cx="5021580" cy="266700"/>
            </a:xfrm>
            <a:custGeom>
              <a:avLst/>
              <a:gdLst>
                <a:gd name="connsiteX0" fmla="*/ 0 w 5021580"/>
                <a:gd name="connsiteY0" fmla="*/ 0 h 266700"/>
                <a:gd name="connsiteX1" fmla="*/ 5021580 w 5021580"/>
                <a:gd name="connsiteY1" fmla="*/ 0 h 266700"/>
                <a:gd name="connsiteX2" fmla="*/ 5021580 w 5021580"/>
                <a:gd name="connsiteY2" fmla="*/ 266700 h 266700"/>
                <a:gd name="connsiteX3" fmla="*/ 7620 w 5021580"/>
                <a:gd name="connsiteY3" fmla="*/ 266700 h 266700"/>
                <a:gd name="connsiteX4" fmla="*/ 0 w 5021580"/>
                <a:gd name="connsiteY4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21580" h="266700">
                  <a:moveTo>
                    <a:pt x="0" y="0"/>
                  </a:moveTo>
                  <a:lnTo>
                    <a:pt x="5021580" y="0"/>
                  </a:lnTo>
                  <a:lnTo>
                    <a:pt x="5021580" y="266700"/>
                  </a:lnTo>
                  <a:lnTo>
                    <a:pt x="7620" y="266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1" name="Freihandform 10"/>
            <p:cNvSpPr/>
            <p:nvPr/>
          </p:nvSpPr>
          <p:spPr>
            <a:xfrm>
              <a:off x="220980" y="4411980"/>
              <a:ext cx="2529840" cy="243840"/>
            </a:xfrm>
            <a:custGeom>
              <a:avLst/>
              <a:gdLst>
                <a:gd name="connsiteX0" fmla="*/ 0 w 2529840"/>
                <a:gd name="connsiteY0" fmla="*/ 0 h 243840"/>
                <a:gd name="connsiteX1" fmla="*/ 2529840 w 2529840"/>
                <a:gd name="connsiteY1" fmla="*/ 0 h 243840"/>
                <a:gd name="connsiteX2" fmla="*/ 2529840 w 2529840"/>
                <a:gd name="connsiteY2" fmla="*/ 243840 h 243840"/>
                <a:gd name="connsiteX3" fmla="*/ 7620 w 2529840"/>
                <a:gd name="connsiteY3" fmla="*/ 243840 h 243840"/>
                <a:gd name="connsiteX4" fmla="*/ 0 w 2529840"/>
                <a:gd name="connsiteY4" fmla="*/ 0 h 24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9840" h="243840">
                  <a:moveTo>
                    <a:pt x="0" y="0"/>
                  </a:moveTo>
                  <a:lnTo>
                    <a:pt x="2529840" y="0"/>
                  </a:lnTo>
                  <a:lnTo>
                    <a:pt x="2529840" y="243840"/>
                  </a:lnTo>
                  <a:lnTo>
                    <a:pt x="7620" y="243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2" name="Freihandform 11"/>
            <p:cNvSpPr/>
            <p:nvPr/>
          </p:nvSpPr>
          <p:spPr>
            <a:xfrm>
              <a:off x="220980" y="4648200"/>
              <a:ext cx="8610600" cy="929640"/>
            </a:xfrm>
            <a:custGeom>
              <a:avLst/>
              <a:gdLst>
                <a:gd name="connsiteX0" fmla="*/ 2865120 w 8610600"/>
                <a:gd name="connsiteY0" fmla="*/ 0 h 929640"/>
                <a:gd name="connsiteX1" fmla="*/ 8610600 w 8610600"/>
                <a:gd name="connsiteY1" fmla="*/ 0 h 929640"/>
                <a:gd name="connsiteX2" fmla="*/ 8610600 w 8610600"/>
                <a:gd name="connsiteY2" fmla="*/ 662940 h 929640"/>
                <a:gd name="connsiteX3" fmla="*/ 2049780 w 8610600"/>
                <a:gd name="connsiteY3" fmla="*/ 662940 h 929640"/>
                <a:gd name="connsiteX4" fmla="*/ 2049780 w 8610600"/>
                <a:gd name="connsiteY4" fmla="*/ 929640 h 929640"/>
                <a:gd name="connsiteX5" fmla="*/ 0 w 8610600"/>
                <a:gd name="connsiteY5" fmla="*/ 929640 h 929640"/>
                <a:gd name="connsiteX6" fmla="*/ 0 w 8610600"/>
                <a:gd name="connsiteY6" fmla="*/ 236220 h 929640"/>
                <a:gd name="connsiteX7" fmla="*/ 2880360 w 8610600"/>
                <a:gd name="connsiteY7" fmla="*/ 236220 h 929640"/>
                <a:gd name="connsiteX8" fmla="*/ 2865120 w 8610600"/>
                <a:gd name="connsiteY8" fmla="*/ 0 h 929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10600" h="929640">
                  <a:moveTo>
                    <a:pt x="2865120" y="0"/>
                  </a:moveTo>
                  <a:lnTo>
                    <a:pt x="8610600" y="0"/>
                  </a:lnTo>
                  <a:lnTo>
                    <a:pt x="8610600" y="662940"/>
                  </a:lnTo>
                  <a:lnTo>
                    <a:pt x="2049780" y="662940"/>
                  </a:lnTo>
                  <a:lnTo>
                    <a:pt x="2049780" y="929640"/>
                  </a:lnTo>
                  <a:lnTo>
                    <a:pt x="0" y="929640"/>
                  </a:lnTo>
                  <a:lnTo>
                    <a:pt x="0" y="236220"/>
                  </a:lnTo>
                  <a:lnTo>
                    <a:pt x="2880360" y="236220"/>
                  </a:lnTo>
                  <a:lnTo>
                    <a:pt x="2865120" y="0"/>
                  </a:lnTo>
                  <a:close/>
                </a:path>
              </a:pathLst>
            </a:custGeom>
            <a:solidFill>
              <a:srgbClr val="FFFF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214096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Leitlinien: Beispiele </a:t>
            </a:r>
            <a:r>
              <a:rPr lang="de-CH" dirty="0" smtClean="0"/>
              <a:t>(4</a:t>
            </a:r>
            <a:r>
              <a:rPr lang="de-CH" dirty="0"/>
              <a:t>/5</a:t>
            </a:r>
            <a:r>
              <a:rPr lang="de-CH" dirty="0" smtClean="0"/>
              <a:t>)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31.10.2014</a:t>
            </a:r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Das Recht auf Nahrung, Land Grabbing und die Schweiz</a:t>
            </a: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 Folie </a:t>
            </a:r>
            <a:fld id="{A5F43791-A227-430A-88F2-B09C4399E358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grpSp>
        <p:nvGrpSpPr>
          <p:cNvPr id="3" name="Gruppieren 2"/>
          <p:cNvGrpSpPr/>
          <p:nvPr/>
        </p:nvGrpSpPr>
        <p:grpSpPr>
          <a:xfrm>
            <a:off x="216480" y="1196752"/>
            <a:ext cx="8676000" cy="1634589"/>
            <a:chOff x="216480" y="1196752"/>
            <a:chExt cx="8676000" cy="1634589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480" y="1196752"/>
              <a:ext cx="8676000" cy="1634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Freihandform 6"/>
            <p:cNvSpPr/>
            <p:nvPr/>
          </p:nvSpPr>
          <p:spPr>
            <a:xfrm>
              <a:off x="220980" y="1447800"/>
              <a:ext cx="8503920" cy="434340"/>
            </a:xfrm>
            <a:custGeom>
              <a:avLst/>
              <a:gdLst>
                <a:gd name="connsiteX0" fmla="*/ 0 w 8503920"/>
                <a:gd name="connsiteY0" fmla="*/ 0 h 434340"/>
                <a:gd name="connsiteX1" fmla="*/ 8503920 w 8503920"/>
                <a:gd name="connsiteY1" fmla="*/ 0 h 434340"/>
                <a:gd name="connsiteX2" fmla="*/ 8503920 w 8503920"/>
                <a:gd name="connsiteY2" fmla="*/ 213360 h 434340"/>
                <a:gd name="connsiteX3" fmla="*/ 5059680 w 8503920"/>
                <a:gd name="connsiteY3" fmla="*/ 213360 h 434340"/>
                <a:gd name="connsiteX4" fmla="*/ 5059680 w 8503920"/>
                <a:gd name="connsiteY4" fmla="*/ 434340 h 434340"/>
                <a:gd name="connsiteX5" fmla="*/ 7620 w 8503920"/>
                <a:gd name="connsiteY5" fmla="*/ 434340 h 434340"/>
                <a:gd name="connsiteX6" fmla="*/ 0 w 8503920"/>
                <a:gd name="connsiteY6" fmla="*/ 0 h 43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03920" h="434340">
                  <a:moveTo>
                    <a:pt x="0" y="0"/>
                  </a:moveTo>
                  <a:lnTo>
                    <a:pt x="8503920" y="0"/>
                  </a:lnTo>
                  <a:lnTo>
                    <a:pt x="8503920" y="213360"/>
                  </a:lnTo>
                  <a:lnTo>
                    <a:pt x="5059680" y="213360"/>
                  </a:lnTo>
                  <a:lnTo>
                    <a:pt x="5059680" y="434340"/>
                  </a:lnTo>
                  <a:lnTo>
                    <a:pt x="7620" y="434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213360" y="3140968"/>
            <a:ext cx="8679120" cy="1813598"/>
            <a:chOff x="213360" y="3140968"/>
            <a:chExt cx="8679120" cy="1813598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480" y="3140968"/>
              <a:ext cx="8676000" cy="1813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Freihandform 7"/>
            <p:cNvSpPr/>
            <p:nvPr/>
          </p:nvSpPr>
          <p:spPr>
            <a:xfrm>
              <a:off x="213360" y="3383280"/>
              <a:ext cx="8450580" cy="662940"/>
            </a:xfrm>
            <a:custGeom>
              <a:avLst/>
              <a:gdLst>
                <a:gd name="connsiteX0" fmla="*/ 6972300 w 8450580"/>
                <a:gd name="connsiteY0" fmla="*/ 0 h 662940"/>
                <a:gd name="connsiteX1" fmla="*/ 8450580 w 8450580"/>
                <a:gd name="connsiteY1" fmla="*/ 0 h 662940"/>
                <a:gd name="connsiteX2" fmla="*/ 8450580 w 8450580"/>
                <a:gd name="connsiteY2" fmla="*/ 419100 h 662940"/>
                <a:gd name="connsiteX3" fmla="*/ 1196340 w 8450580"/>
                <a:gd name="connsiteY3" fmla="*/ 419100 h 662940"/>
                <a:gd name="connsiteX4" fmla="*/ 1196340 w 8450580"/>
                <a:gd name="connsiteY4" fmla="*/ 662940 h 662940"/>
                <a:gd name="connsiteX5" fmla="*/ 0 w 8450580"/>
                <a:gd name="connsiteY5" fmla="*/ 662940 h 662940"/>
                <a:gd name="connsiteX6" fmla="*/ 0 w 8450580"/>
                <a:gd name="connsiteY6" fmla="*/ 228600 h 662940"/>
                <a:gd name="connsiteX7" fmla="*/ 7002780 w 8450580"/>
                <a:gd name="connsiteY7" fmla="*/ 228600 h 662940"/>
                <a:gd name="connsiteX8" fmla="*/ 6972300 w 8450580"/>
                <a:gd name="connsiteY8" fmla="*/ 0 h 66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50580" h="662940">
                  <a:moveTo>
                    <a:pt x="6972300" y="0"/>
                  </a:moveTo>
                  <a:lnTo>
                    <a:pt x="8450580" y="0"/>
                  </a:lnTo>
                  <a:lnTo>
                    <a:pt x="8450580" y="419100"/>
                  </a:lnTo>
                  <a:lnTo>
                    <a:pt x="1196340" y="419100"/>
                  </a:lnTo>
                  <a:lnTo>
                    <a:pt x="1196340" y="662940"/>
                  </a:lnTo>
                  <a:lnTo>
                    <a:pt x="0" y="662940"/>
                  </a:lnTo>
                  <a:lnTo>
                    <a:pt x="0" y="228600"/>
                  </a:lnTo>
                  <a:lnTo>
                    <a:pt x="7002780" y="228600"/>
                  </a:lnTo>
                  <a:lnTo>
                    <a:pt x="6972300" y="0"/>
                  </a:lnTo>
                  <a:close/>
                </a:path>
              </a:pathLst>
            </a:custGeom>
            <a:solidFill>
              <a:srgbClr val="FFFF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9" name="Rechteck 8"/>
            <p:cNvSpPr/>
            <p:nvPr/>
          </p:nvSpPr>
          <p:spPr>
            <a:xfrm>
              <a:off x="5724128" y="4005064"/>
              <a:ext cx="1080120" cy="246876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pic>
        <p:nvPicPr>
          <p:cNvPr id="10" name="Inhaltsplatzhalter 9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72" y="3129383"/>
            <a:ext cx="4320000" cy="2783297"/>
          </a:xfr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296" y="3140968"/>
            <a:ext cx="4320000" cy="24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5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Leitlinien: Beispiele </a:t>
            </a:r>
            <a:r>
              <a:rPr lang="de-CH" dirty="0" smtClean="0"/>
              <a:t>(5/5)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aus Leitlinie 12: </a:t>
            </a:r>
            <a:r>
              <a:rPr lang="de-CH" b="1" dirty="0" smtClean="0"/>
              <a:t>Nationale Finanzmittel</a:t>
            </a:r>
          </a:p>
          <a:p>
            <a:endParaRPr lang="de-CH" b="1" dirty="0"/>
          </a:p>
          <a:p>
            <a:endParaRPr lang="de-CH" b="1" dirty="0" smtClean="0"/>
          </a:p>
          <a:p>
            <a:endParaRPr lang="de-CH" b="1" dirty="0"/>
          </a:p>
          <a:p>
            <a:endParaRPr lang="de-CH" b="1" dirty="0" smtClean="0"/>
          </a:p>
          <a:p>
            <a:r>
              <a:rPr lang="de-CH" dirty="0" smtClean="0"/>
              <a:t>aus Leitlinie 17: </a:t>
            </a:r>
            <a:r>
              <a:rPr lang="de-CH" b="1" dirty="0" smtClean="0"/>
              <a:t>Überwachung, Indikatoren, Vergleichs- und Richtwerte</a:t>
            </a:r>
            <a:endParaRPr lang="de-CH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31.10.2014</a:t>
            </a:r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Das Recht auf Nahrung, Land Grabbing und die Schweiz</a:t>
            </a: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 Folie </a:t>
            </a:r>
            <a:fld id="{A5F43791-A227-430A-88F2-B09C4399E358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grpSp>
        <p:nvGrpSpPr>
          <p:cNvPr id="7" name="Gruppieren 6"/>
          <p:cNvGrpSpPr/>
          <p:nvPr/>
        </p:nvGrpSpPr>
        <p:grpSpPr>
          <a:xfrm>
            <a:off x="205740" y="1700808"/>
            <a:ext cx="8686740" cy="1220187"/>
            <a:chOff x="205740" y="1700808"/>
            <a:chExt cx="8686740" cy="1220187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480" y="1700808"/>
              <a:ext cx="8676000" cy="122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hteck 7"/>
            <p:cNvSpPr/>
            <p:nvPr/>
          </p:nvSpPr>
          <p:spPr>
            <a:xfrm>
              <a:off x="6444208" y="1700808"/>
              <a:ext cx="2088232" cy="288032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9" name="Freihandform 8"/>
            <p:cNvSpPr/>
            <p:nvPr/>
          </p:nvSpPr>
          <p:spPr>
            <a:xfrm>
              <a:off x="205740" y="1958340"/>
              <a:ext cx="4290060" cy="441960"/>
            </a:xfrm>
            <a:custGeom>
              <a:avLst/>
              <a:gdLst>
                <a:gd name="connsiteX0" fmla="*/ 0 w 4290060"/>
                <a:gd name="connsiteY0" fmla="*/ 0 h 441960"/>
                <a:gd name="connsiteX1" fmla="*/ 2247900 w 4290060"/>
                <a:gd name="connsiteY1" fmla="*/ 0 h 441960"/>
                <a:gd name="connsiteX2" fmla="*/ 2247900 w 4290060"/>
                <a:gd name="connsiteY2" fmla="*/ 243840 h 441960"/>
                <a:gd name="connsiteX3" fmla="*/ 4290060 w 4290060"/>
                <a:gd name="connsiteY3" fmla="*/ 243840 h 441960"/>
                <a:gd name="connsiteX4" fmla="*/ 4290060 w 4290060"/>
                <a:gd name="connsiteY4" fmla="*/ 441960 h 441960"/>
                <a:gd name="connsiteX5" fmla="*/ 1440180 w 4290060"/>
                <a:gd name="connsiteY5" fmla="*/ 441960 h 441960"/>
                <a:gd name="connsiteX6" fmla="*/ 1440180 w 4290060"/>
                <a:gd name="connsiteY6" fmla="*/ 220980 h 441960"/>
                <a:gd name="connsiteX7" fmla="*/ 15240 w 4290060"/>
                <a:gd name="connsiteY7" fmla="*/ 220980 h 441960"/>
                <a:gd name="connsiteX8" fmla="*/ 0 w 4290060"/>
                <a:gd name="connsiteY8" fmla="*/ 0 h 44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90060" h="441960">
                  <a:moveTo>
                    <a:pt x="0" y="0"/>
                  </a:moveTo>
                  <a:lnTo>
                    <a:pt x="2247900" y="0"/>
                  </a:lnTo>
                  <a:lnTo>
                    <a:pt x="2247900" y="243840"/>
                  </a:lnTo>
                  <a:lnTo>
                    <a:pt x="4290060" y="243840"/>
                  </a:lnTo>
                  <a:lnTo>
                    <a:pt x="4290060" y="441960"/>
                  </a:lnTo>
                  <a:lnTo>
                    <a:pt x="1440180" y="441960"/>
                  </a:lnTo>
                  <a:lnTo>
                    <a:pt x="1440180" y="220980"/>
                  </a:lnTo>
                  <a:lnTo>
                    <a:pt x="15240" y="220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216480" y="3733800"/>
            <a:ext cx="8676000" cy="998220"/>
            <a:chOff x="216480" y="3733800"/>
            <a:chExt cx="8676000" cy="998220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480" y="3737421"/>
              <a:ext cx="8676000" cy="987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Freihandform 9"/>
            <p:cNvSpPr/>
            <p:nvPr/>
          </p:nvSpPr>
          <p:spPr>
            <a:xfrm>
              <a:off x="220980" y="3733800"/>
              <a:ext cx="8663940" cy="998220"/>
            </a:xfrm>
            <a:custGeom>
              <a:avLst/>
              <a:gdLst>
                <a:gd name="connsiteX0" fmla="*/ 2270760 w 8663940"/>
                <a:gd name="connsiteY0" fmla="*/ 0 h 998220"/>
                <a:gd name="connsiteX1" fmla="*/ 8663940 w 8663940"/>
                <a:gd name="connsiteY1" fmla="*/ 0 h 998220"/>
                <a:gd name="connsiteX2" fmla="*/ 8663940 w 8663940"/>
                <a:gd name="connsiteY2" fmla="*/ 998220 h 998220"/>
                <a:gd name="connsiteX3" fmla="*/ 0 w 8663940"/>
                <a:gd name="connsiteY3" fmla="*/ 998220 h 998220"/>
                <a:gd name="connsiteX4" fmla="*/ 0 w 8663940"/>
                <a:gd name="connsiteY4" fmla="*/ 274320 h 998220"/>
                <a:gd name="connsiteX5" fmla="*/ 2270760 w 8663940"/>
                <a:gd name="connsiteY5" fmla="*/ 274320 h 998220"/>
                <a:gd name="connsiteX6" fmla="*/ 2270760 w 8663940"/>
                <a:gd name="connsiteY6" fmla="*/ 0 h 998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63940" h="998220">
                  <a:moveTo>
                    <a:pt x="2270760" y="0"/>
                  </a:moveTo>
                  <a:lnTo>
                    <a:pt x="8663940" y="0"/>
                  </a:lnTo>
                  <a:lnTo>
                    <a:pt x="8663940" y="998220"/>
                  </a:lnTo>
                  <a:lnTo>
                    <a:pt x="0" y="998220"/>
                  </a:lnTo>
                  <a:lnTo>
                    <a:pt x="0" y="274320"/>
                  </a:lnTo>
                  <a:lnTo>
                    <a:pt x="2270760" y="274320"/>
                  </a:lnTo>
                  <a:lnTo>
                    <a:pt x="2270760" y="0"/>
                  </a:lnTo>
                  <a:close/>
                </a:path>
              </a:pathLst>
            </a:custGeom>
            <a:solidFill>
              <a:srgbClr val="FFFF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118483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Leitlinien: Wirkung (Erfolge)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84576"/>
          </a:xfrm>
        </p:spPr>
        <p:txBody>
          <a:bodyPr/>
          <a:lstStyle/>
          <a:p>
            <a:r>
              <a:rPr lang="de-CH" dirty="0" smtClean="0"/>
              <a:t>auf </a:t>
            </a:r>
            <a:r>
              <a:rPr lang="de-CH" b="1" dirty="0"/>
              <a:t>globaler </a:t>
            </a:r>
            <a:r>
              <a:rPr lang="de-CH" b="1" dirty="0" smtClean="0"/>
              <a:t>Ebene:</a:t>
            </a:r>
            <a:endParaRPr lang="de-CH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dirty="0"/>
              <a:t>Beratung von Regierungen </a:t>
            </a:r>
            <a:r>
              <a:rPr lang="de-CH" dirty="0" smtClean="0"/>
              <a:t>durch FAO / </a:t>
            </a:r>
            <a:r>
              <a:rPr lang="de-CH" dirty="0" err="1" smtClean="0"/>
              <a:t>Right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Food Unit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dirty="0" smtClean="0"/>
              <a:t>Umsetzung Leitlinien </a:t>
            </a:r>
            <a:r>
              <a:rPr lang="de-CH" dirty="0" smtClean="0">
                <a:sym typeface="Wingdings" panose="05000000000000000000" pitchFamily="2" charset="2"/>
              </a:rPr>
              <a:t></a:t>
            </a:r>
            <a:r>
              <a:rPr lang="de-CH" dirty="0" smtClean="0"/>
              <a:t> </a:t>
            </a:r>
            <a:r>
              <a:rPr lang="de-CH" dirty="0"/>
              <a:t>Vision Statement des </a:t>
            </a:r>
            <a:r>
              <a:rPr lang="de-CH" dirty="0" smtClean="0"/>
              <a:t>CFS, Reform CFS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dirty="0"/>
              <a:t>Referenzrahmen </a:t>
            </a:r>
            <a:r>
              <a:rPr lang="de-CH" dirty="0" smtClean="0"/>
              <a:t>für Dokumente </a:t>
            </a:r>
            <a:r>
              <a:rPr lang="de-CH" dirty="0"/>
              <a:t>wie z.B. </a:t>
            </a:r>
            <a:r>
              <a:rPr lang="de-CH" dirty="0" smtClean="0"/>
              <a:t>das </a:t>
            </a:r>
            <a:r>
              <a:rPr lang="de-CH" dirty="0">
                <a:hlinkClick r:id="rId2" tooltip="zur Website über das GSF"/>
              </a:rPr>
              <a:t>Global Strategic Framework </a:t>
            </a:r>
            <a:r>
              <a:rPr lang="de-CH" dirty="0" err="1">
                <a:hlinkClick r:id="rId2" tooltip="zur Website über das GSF"/>
              </a:rPr>
              <a:t>for</a:t>
            </a:r>
            <a:r>
              <a:rPr lang="de-CH" dirty="0">
                <a:hlinkClick r:id="rId2" tooltip="zur Website über das GSF"/>
              </a:rPr>
              <a:t> Food Security </a:t>
            </a:r>
            <a:r>
              <a:rPr lang="de-CH" dirty="0" err="1">
                <a:hlinkClick r:id="rId2" tooltip="zur Website über das GSF"/>
              </a:rPr>
              <a:t>and</a:t>
            </a:r>
            <a:r>
              <a:rPr lang="de-CH" dirty="0">
                <a:hlinkClick r:id="rId2" tooltip="zur Website über das GSF"/>
              </a:rPr>
              <a:t> </a:t>
            </a:r>
            <a:r>
              <a:rPr lang="de-CH" dirty="0" smtClean="0">
                <a:hlinkClick r:id="rId2" tooltip="zur Website über das GSF"/>
              </a:rPr>
              <a:t>Nutrition</a:t>
            </a:r>
            <a:endParaRPr lang="de-CH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dirty="0" smtClean="0"/>
              <a:t>rechtliche und politische Abstützung für internationale </a:t>
            </a:r>
            <a:r>
              <a:rPr lang="de-CH" dirty="0"/>
              <a:t>zivilgesellschaftliche </a:t>
            </a:r>
            <a:r>
              <a:rPr lang="de-CH" dirty="0" smtClean="0"/>
              <a:t>Organisationen</a:t>
            </a:r>
            <a:endParaRPr lang="de-CH" dirty="0"/>
          </a:p>
          <a:p>
            <a:r>
              <a:rPr lang="de-CH" dirty="0" smtClean="0"/>
              <a:t>auf </a:t>
            </a:r>
            <a:r>
              <a:rPr lang="de-CH" b="1" dirty="0"/>
              <a:t>nationaler </a:t>
            </a:r>
            <a:r>
              <a:rPr lang="de-CH" b="1" dirty="0" smtClean="0"/>
              <a:t>Ebene: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dirty="0" smtClean="0"/>
              <a:t>Förderung des menschenrechtsbasierten Ansatzes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dirty="0" smtClean="0"/>
              <a:t>Umsetzung </a:t>
            </a:r>
            <a:r>
              <a:rPr lang="de-CH" dirty="0"/>
              <a:t>in Rahmengesetze, </a:t>
            </a:r>
            <a:r>
              <a:rPr lang="de-CH" dirty="0" smtClean="0"/>
              <a:t>nationale Strategien, Aktionspläne </a:t>
            </a:r>
            <a:r>
              <a:rPr lang="de-CH" dirty="0"/>
              <a:t>und </a:t>
            </a:r>
            <a:r>
              <a:rPr lang="de-CH" dirty="0" smtClean="0"/>
              <a:t>Verfassungsartikel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dirty="0" smtClean="0"/>
              <a:t>Verwendung durch Gerichte (</a:t>
            </a:r>
            <a:r>
              <a:rPr lang="de-CH" dirty="0" err="1" smtClean="0"/>
              <a:t>Rechtssprechung</a:t>
            </a:r>
            <a:r>
              <a:rPr lang="de-CH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dirty="0" smtClean="0"/>
              <a:t>Einsatz durch zivilgesellschaftliche </a:t>
            </a:r>
            <a:r>
              <a:rPr lang="de-CH" dirty="0"/>
              <a:t>Organisationen </a:t>
            </a:r>
            <a:r>
              <a:rPr lang="de-CH" dirty="0" smtClean="0"/>
              <a:t>/ </a:t>
            </a:r>
            <a:r>
              <a:rPr lang="de-CH" dirty="0"/>
              <a:t>soziale </a:t>
            </a:r>
            <a:r>
              <a:rPr lang="de-CH" dirty="0" smtClean="0"/>
              <a:t>Bewegungen; u.a. als Monitoring-Werkzeug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31.10.2014</a:t>
            </a:r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Das Recht auf Nahrung, Land Grabbing und die Schweiz</a:t>
            </a: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 Folie </a:t>
            </a:r>
            <a:fld id="{A5F43791-A227-430A-88F2-B09C4399E358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43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Leitlinien: Wirkung </a:t>
            </a:r>
            <a:r>
              <a:rPr lang="de-CH" dirty="0" smtClean="0"/>
              <a:t>(Mängel)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dirty="0" smtClean="0"/>
              <a:t>keine Umsetzung in vielen Ländern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dirty="0" smtClean="0"/>
              <a:t>mangelhafte Umsetzung in </a:t>
            </a:r>
            <a:r>
              <a:rPr lang="de-CH" dirty="0"/>
              <a:t>manchen </a:t>
            </a:r>
            <a:r>
              <a:rPr lang="de-CH" dirty="0" smtClean="0"/>
              <a:t>Ländern (z.B</a:t>
            </a:r>
            <a:r>
              <a:rPr lang="de-CH" dirty="0"/>
              <a:t>. ohne unabhängiges Monitoring oder ohne </a:t>
            </a:r>
            <a:r>
              <a:rPr lang="de-CH" dirty="0" smtClean="0"/>
              <a:t>Sanktionsmechanismen)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dirty="0" smtClean="0"/>
              <a:t>internationale Dimension noch kaum wirksam</a:t>
            </a:r>
          </a:p>
          <a:p>
            <a:r>
              <a:rPr lang="de-CH" dirty="0" smtClean="0"/>
              <a:t>(</a:t>
            </a:r>
            <a:r>
              <a:rPr lang="de-CH" dirty="0" smtClean="0">
                <a:sym typeface="Wingdings" panose="05000000000000000000" pitchFamily="2" charset="2"/>
              </a:rPr>
              <a:t> </a:t>
            </a:r>
            <a:r>
              <a:rPr lang="de-CH" dirty="0" smtClean="0"/>
              <a:t>andere Schiene: Maastrichter </a:t>
            </a:r>
            <a:r>
              <a:rPr lang="de-CH" dirty="0"/>
              <a:t>Prinzipien zu den Extraterritorialen Staatenpflichten im Bereich der wirtschaftlichen, sozialen und kulturellen </a:t>
            </a:r>
            <a:r>
              <a:rPr lang="de-CH" dirty="0" smtClean="0"/>
              <a:t>Rechte)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31.10.2014</a:t>
            </a:r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Das Recht auf Nahrung, Land Grabbing und die Schweiz</a:t>
            </a: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 Folie </a:t>
            </a:r>
            <a:fld id="{A5F43791-A227-430A-88F2-B09C4399E358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535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Leitlinien: Herausforderungen und Zukunft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Fazit: </a:t>
            </a:r>
            <a:r>
              <a:rPr lang="de-CH" dirty="0"/>
              <a:t>auch nach 10 Jahren immer noch </a:t>
            </a:r>
            <a:r>
              <a:rPr lang="de-CH" b="1" dirty="0"/>
              <a:t>vollständig gültig und </a:t>
            </a:r>
            <a:r>
              <a:rPr lang="de-CH" b="1" dirty="0" smtClean="0"/>
              <a:t>relevant;</a:t>
            </a:r>
            <a:r>
              <a:rPr lang="de-CH" dirty="0" smtClean="0"/>
              <a:t> noch </a:t>
            </a:r>
            <a:r>
              <a:rPr lang="de-CH" dirty="0"/>
              <a:t>grössere Rolle </a:t>
            </a:r>
            <a:r>
              <a:rPr lang="de-CH" dirty="0" smtClean="0"/>
              <a:t>für die Zukunft</a:t>
            </a:r>
            <a:endParaRPr lang="de-CH" dirty="0"/>
          </a:p>
          <a:p>
            <a:r>
              <a:rPr lang="de-CH" b="1" dirty="0"/>
              <a:t>Folgemechanismus</a:t>
            </a:r>
            <a:r>
              <a:rPr lang="de-CH" dirty="0"/>
              <a:t> stärken (Überwachung Umsetzung des Rechts auf Nahrung auf der Grundlage der Leitlinien durch FAO)</a:t>
            </a:r>
          </a:p>
          <a:p>
            <a:r>
              <a:rPr lang="de-CH" dirty="0"/>
              <a:t>Beseitigung der </a:t>
            </a:r>
            <a:r>
              <a:rPr lang="de-CH" b="1" dirty="0"/>
              <a:t>Diskriminierung von Frauen und Mädchen,</a:t>
            </a:r>
            <a:r>
              <a:rPr lang="de-CH" dirty="0"/>
              <a:t> Partizipation bei Strategien und Massnahmen: stärker berücksichtigen</a:t>
            </a:r>
          </a:p>
          <a:p>
            <a:r>
              <a:rPr lang="de-CH" b="1" dirty="0" smtClean="0"/>
              <a:t>Grösste Herausforderungen für das Welternährungssystem: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b="1" dirty="0" smtClean="0"/>
              <a:t>Kohärenz </a:t>
            </a:r>
            <a:r>
              <a:rPr lang="de-CH" b="1" dirty="0"/>
              <a:t>aller relevanten Politikfelder</a:t>
            </a:r>
            <a:r>
              <a:rPr lang="de-CH" dirty="0"/>
              <a:t> (einschliesslich Handel und Investitionen, Landwirtschaft, Gesundheit, Umwelt, Ressourcen) </a:t>
            </a:r>
            <a:r>
              <a:rPr lang="de-CH" b="1" dirty="0"/>
              <a:t>mit dem Recht auf Nahrung </a:t>
            </a:r>
            <a:r>
              <a:rPr lang="de-CH" dirty="0"/>
              <a:t>zu </a:t>
            </a:r>
            <a:r>
              <a:rPr lang="de-CH" dirty="0" smtClean="0"/>
              <a:t>erreichen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dirty="0" smtClean="0"/>
              <a:t>weltweite </a:t>
            </a:r>
            <a:r>
              <a:rPr lang="de-CH" b="1" dirty="0"/>
              <a:t>Demokratisierung der Landwirtschafts- und </a:t>
            </a:r>
            <a:r>
              <a:rPr lang="de-CH" b="1" dirty="0" smtClean="0"/>
              <a:t>Ernährungs-systeme</a:t>
            </a:r>
            <a:r>
              <a:rPr lang="de-CH" dirty="0" smtClean="0"/>
              <a:t> </a:t>
            </a:r>
            <a:r>
              <a:rPr lang="de-CH" dirty="0"/>
              <a:t>insbesondere unter Beteiligung der von Hunger und </a:t>
            </a:r>
            <a:r>
              <a:rPr lang="de-CH" dirty="0" smtClean="0"/>
              <a:t>Mangel-ernährung Betroffenen</a:t>
            </a:r>
            <a:endParaRPr lang="de-CH" dirty="0"/>
          </a:p>
          <a:p>
            <a:pPr marL="266700"/>
            <a:r>
              <a:rPr lang="de-CH" dirty="0" smtClean="0"/>
              <a:t>entgegen mächtigen </a:t>
            </a:r>
            <a:r>
              <a:rPr lang="de-CH" dirty="0"/>
              <a:t>wirtschaftliche </a:t>
            </a:r>
            <a:r>
              <a:rPr lang="de-CH" dirty="0" smtClean="0"/>
              <a:t>Interessen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31.10.2014</a:t>
            </a:r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Das Recht auf Nahrung, Land Grabbing und die Schweiz</a:t>
            </a: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 Folie </a:t>
            </a:r>
            <a:fld id="{A5F43791-A227-430A-88F2-B09C4399E358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756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Leitlinien: Bedeutung für den Globalen Norden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b="1" dirty="0"/>
              <a:t>auch für die Länder des Nordens aktuell und wichtig </a:t>
            </a:r>
            <a:r>
              <a:rPr lang="de-CH" dirty="0" smtClean="0"/>
              <a:t>mit </a:t>
            </a:r>
            <a:r>
              <a:rPr lang="de-CH" dirty="0"/>
              <a:t>der Globalisierung verschiedener </a:t>
            </a:r>
            <a:r>
              <a:rPr lang="de-CH" dirty="0" smtClean="0"/>
              <a:t>Probleme: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b="1" dirty="0" smtClean="0"/>
              <a:t>Land </a:t>
            </a:r>
            <a:r>
              <a:rPr lang="de-CH" b="1" dirty="0" err="1"/>
              <a:t>Grabbing</a:t>
            </a:r>
            <a:r>
              <a:rPr lang="de-CH" b="1" dirty="0"/>
              <a:t> und Landkonzentration </a:t>
            </a:r>
            <a:r>
              <a:rPr lang="de-CH" dirty="0"/>
              <a:t>mit </a:t>
            </a:r>
            <a:r>
              <a:rPr lang="de-CH" b="1" dirty="0"/>
              <a:t>Rückgang bäuerlicher </a:t>
            </a:r>
            <a:r>
              <a:rPr lang="de-CH" b="1" dirty="0" smtClean="0"/>
              <a:t>Familienbetriebe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b="1" dirty="0" smtClean="0"/>
              <a:t>Industrialisierung </a:t>
            </a:r>
            <a:r>
              <a:rPr lang="de-CH" b="1" dirty="0"/>
              <a:t>der Landwirtschaft</a:t>
            </a:r>
            <a:r>
              <a:rPr lang="de-CH" dirty="0"/>
              <a:t> </a:t>
            </a:r>
            <a:r>
              <a:rPr lang="de-CH" dirty="0" smtClean="0"/>
              <a:t>mit Umweltschäden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b="1" dirty="0" smtClean="0"/>
              <a:t>Patentierung </a:t>
            </a:r>
            <a:r>
              <a:rPr lang="de-CH" b="1" dirty="0"/>
              <a:t>von Pflanzensorten</a:t>
            </a:r>
            <a:r>
              <a:rPr lang="de-CH" dirty="0"/>
              <a:t> und</a:t>
            </a:r>
            <a:r>
              <a:rPr lang="de-CH" b="1" dirty="0"/>
              <a:t> </a:t>
            </a:r>
            <a:r>
              <a:rPr lang="de-CH" dirty="0"/>
              <a:t>industriefreundliche Regulierung von </a:t>
            </a:r>
            <a:r>
              <a:rPr lang="de-CH" b="1" dirty="0"/>
              <a:t>Saatgutproduktion und –</a:t>
            </a:r>
            <a:r>
              <a:rPr lang="de-CH" b="1" dirty="0" err="1" smtClean="0"/>
              <a:t>vermarktung</a:t>
            </a:r>
            <a:endParaRPr lang="de-CH" b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b="1" dirty="0" smtClean="0"/>
              <a:t>ungesunde </a:t>
            </a:r>
            <a:r>
              <a:rPr lang="de-CH" b="1" dirty="0"/>
              <a:t>Ernährung</a:t>
            </a:r>
            <a:r>
              <a:rPr lang="de-CH" dirty="0"/>
              <a:t> aufgrund </a:t>
            </a:r>
            <a:r>
              <a:rPr lang="de-CH" dirty="0" smtClean="0"/>
              <a:t>Verarmung von Bevölkerungsteilen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b="1" dirty="0" smtClean="0"/>
              <a:t>aggressive </a:t>
            </a:r>
            <a:r>
              <a:rPr lang="de-CH" b="1" dirty="0"/>
              <a:t>Werbung </a:t>
            </a:r>
            <a:r>
              <a:rPr lang="de-CH" dirty="0"/>
              <a:t>der Lebensmittelindustrie und </a:t>
            </a:r>
            <a:r>
              <a:rPr lang="de-CH" b="1" dirty="0" smtClean="0"/>
              <a:t>mangelnde Ernährungsbildung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31.10.2014</a:t>
            </a:r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Das Recht auf Nahrung, Land Grabbing und die Schweiz</a:t>
            </a: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 Folie </a:t>
            </a:r>
            <a:fld id="{A5F43791-A227-430A-88F2-B09C4399E358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654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Leitlinien: Bedeutung für </a:t>
            </a:r>
            <a:r>
              <a:rPr lang="de-CH" dirty="0" smtClean="0"/>
              <a:t>die Schweiz (1/2)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Schweiz ist von genannten Entwicklungen - abgesehen </a:t>
            </a:r>
            <a:r>
              <a:rPr lang="de-CH" dirty="0"/>
              <a:t>von ungesunder </a:t>
            </a:r>
            <a:r>
              <a:rPr lang="de-CH" dirty="0" smtClean="0"/>
              <a:t>Ernährung - </a:t>
            </a:r>
            <a:r>
              <a:rPr lang="de-CH" dirty="0"/>
              <a:t>weitgehend verschont geblieben </a:t>
            </a:r>
            <a:r>
              <a:rPr lang="de-CH" dirty="0" smtClean="0"/>
              <a:t>(starkes bäuerliches Bodenrecht; moderate Saatgutregulierung)</a:t>
            </a:r>
          </a:p>
          <a:p>
            <a:r>
              <a:rPr lang="de-CH" dirty="0"/>
              <a:t>Grundlagen </a:t>
            </a:r>
            <a:r>
              <a:rPr lang="de-CH" dirty="0" smtClean="0"/>
              <a:t>für </a:t>
            </a:r>
            <a:r>
              <a:rPr lang="de-CH" dirty="0"/>
              <a:t>die </a:t>
            </a:r>
            <a:r>
              <a:rPr lang="de-CH" b="1" dirty="0"/>
              <a:t>schweizerische Politik</a:t>
            </a:r>
            <a:r>
              <a:rPr lang="de-CH" dirty="0"/>
              <a:t> </a:t>
            </a:r>
            <a:r>
              <a:rPr lang="de-CH" b="1" dirty="0" smtClean="0"/>
              <a:t>in internationalen </a:t>
            </a:r>
            <a:r>
              <a:rPr lang="de-CH" b="1" dirty="0"/>
              <a:t>Gremien </a:t>
            </a:r>
            <a:r>
              <a:rPr lang="de-CH" dirty="0" smtClean="0"/>
              <a:t>(z.B</a:t>
            </a:r>
            <a:r>
              <a:rPr lang="de-CH" dirty="0"/>
              <a:t>. </a:t>
            </a:r>
            <a:r>
              <a:rPr lang="de-CH" dirty="0" smtClean="0"/>
              <a:t>UN-Menschenrechtsrat, Weltbank</a:t>
            </a:r>
            <a:r>
              <a:rPr lang="de-CH" dirty="0"/>
              <a:t>, </a:t>
            </a:r>
            <a:r>
              <a:rPr lang="de-CH" dirty="0" smtClean="0"/>
              <a:t>regionale </a:t>
            </a:r>
            <a:r>
              <a:rPr lang="de-CH" dirty="0"/>
              <a:t>Entwicklungsbanken, </a:t>
            </a:r>
            <a:r>
              <a:rPr lang="de-CH" dirty="0" smtClean="0"/>
              <a:t>WTO</a:t>
            </a:r>
            <a:r>
              <a:rPr lang="de-CH" dirty="0"/>
              <a:t>, </a:t>
            </a:r>
            <a:r>
              <a:rPr lang="de-CH" dirty="0" smtClean="0"/>
              <a:t>FAO)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dirty="0" smtClean="0"/>
              <a:t>Unterstützung </a:t>
            </a:r>
            <a:r>
              <a:rPr lang="de-CH" dirty="0"/>
              <a:t>der </a:t>
            </a:r>
            <a:r>
              <a:rPr lang="de-CH" b="1" dirty="0"/>
              <a:t>mittelständischen und kleingewerblichen Landwirtschaft, Fischerei und </a:t>
            </a:r>
            <a:r>
              <a:rPr lang="de-CH" b="1" dirty="0" smtClean="0"/>
              <a:t>Waldwirtschaft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dirty="0" smtClean="0"/>
              <a:t>Förderung </a:t>
            </a:r>
            <a:r>
              <a:rPr lang="de-CH" b="1" dirty="0"/>
              <a:t>kleiner lokaler und regionaler </a:t>
            </a:r>
            <a:r>
              <a:rPr lang="de-CH" b="1" dirty="0" smtClean="0"/>
              <a:t>Märkte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b="1" dirty="0"/>
              <a:t>Schutz und </a:t>
            </a:r>
            <a:r>
              <a:rPr lang="de-CH" b="1" dirty="0" smtClean="0"/>
              <a:t>Verbesserung des </a:t>
            </a:r>
            <a:r>
              <a:rPr lang="de-CH" b="1" dirty="0"/>
              <a:t>Zugangs zu Ressourcen </a:t>
            </a:r>
            <a:r>
              <a:rPr lang="de-CH" dirty="0"/>
              <a:t>wie Land, Wasser, Saatgut, Fischgründen, Wald, angepasste Technologie und </a:t>
            </a:r>
            <a:r>
              <a:rPr lang="de-CH" dirty="0" smtClean="0"/>
              <a:t>Finanzmitteln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dirty="0" smtClean="0"/>
              <a:t>Fokussierung </a:t>
            </a:r>
            <a:r>
              <a:rPr lang="de-CH" dirty="0"/>
              <a:t>auf </a:t>
            </a:r>
            <a:r>
              <a:rPr lang="de-CH" b="1" dirty="0"/>
              <a:t>gefährdete Gruppen </a:t>
            </a:r>
            <a:r>
              <a:rPr lang="de-CH" dirty="0"/>
              <a:t>wie Arme, Frauen, indigene Gemeinschaften und </a:t>
            </a:r>
            <a:r>
              <a:rPr lang="de-CH" dirty="0" smtClean="0"/>
              <a:t>Nomaden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dirty="0" smtClean="0"/>
              <a:t>Fokussierung </a:t>
            </a:r>
            <a:r>
              <a:rPr lang="de-CH" dirty="0"/>
              <a:t>auf die </a:t>
            </a:r>
            <a:r>
              <a:rPr lang="de-CH" b="1" dirty="0" smtClean="0"/>
              <a:t>Grundnahrungsmittelproduktion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31.10.2014</a:t>
            </a:r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Das Recht auf Nahrung, Land Grabbing und die Schweiz</a:t>
            </a: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 Folie </a:t>
            </a:r>
            <a:fld id="{A5F43791-A227-430A-88F2-B09C4399E358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126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Programm und </a:t>
            </a:r>
            <a:r>
              <a:rPr lang="de-CH" dirty="0" err="1" smtClean="0"/>
              <a:t>ReferentInnen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2918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de-CH" b="1" dirty="0" smtClean="0"/>
              <a:t>Grusswort</a:t>
            </a:r>
            <a:r>
              <a:rPr lang="de-CH" dirty="0" smtClean="0"/>
              <a:t> (Dr. Christoph </a:t>
            </a:r>
            <a:r>
              <a:rPr lang="de-CH" dirty="0" err="1" smtClean="0"/>
              <a:t>Good</a:t>
            </a:r>
            <a:r>
              <a:rPr lang="de-CH" dirty="0"/>
              <a:t>, Kompetenzzentrum Menschenrechte </a:t>
            </a:r>
            <a:r>
              <a:rPr lang="de-CH" dirty="0" smtClean="0"/>
              <a:t>UZH)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de-CH" b="1" dirty="0"/>
              <a:t>Die Freiwilligen Leitlinien für das Recht auf Nahrung </a:t>
            </a:r>
            <a:r>
              <a:rPr lang="de-CH" dirty="0" smtClean="0"/>
              <a:t>(Michael Nanz, FIAN Schweiz)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b="1" dirty="0"/>
              <a:t>Switzerland, the Right to food in the Global South and the significance of the </a:t>
            </a:r>
            <a:r>
              <a:rPr lang="en-GB" b="1" dirty="0" smtClean="0"/>
              <a:t>Guidelines</a:t>
            </a:r>
            <a:r>
              <a:rPr lang="en-GB" dirty="0" smtClean="0"/>
              <a:t> (</a:t>
            </a:r>
            <a:r>
              <a:rPr lang="en-GB" dirty="0" err="1" smtClean="0"/>
              <a:t>Dimka</a:t>
            </a:r>
            <a:r>
              <a:rPr lang="en-GB" dirty="0" smtClean="0"/>
              <a:t> </a:t>
            </a:r>
            <a:r>
              <a:rPr lang="en-GB" dirty="0" err="1" smtClean="0"/>
              <a:t>Stantchev</a:t>
            </a:r>
            <a:r>
              <a:rPr lang="en-GB" dirty="0" smtClean="0"/>
              <a:t>, </a:t>
            </a:r>
            <a:r>
              <a:rPr lang="de-CH" dirty="0"/>
              <a:t>Direktion für Entwicklung und </a:t>
            </a:r>
            <a:r>
              <a:rPr lang="de-CH" dirty="0" smtClean="0"/>
              <a:t>Zusammen-arbeit DEZA, Globalprogramm Ernährungssicherheit</a:t>
            </a:r>
            <a:r>
              <a:rPr lang="en-GB" dirty="0" smtClean="0"/>
              <a:t>)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de-CH" b="1" dirty="0"/>
              <a:t>Land </a:t>
            </a:r>
            <a:r>
              <a:rPr lang="de-CH" b="1" dirty="0" err="1"/>
              <a:t>Grabbing</a:t>
            </a:r>
            <a:r>
              <a:rPr lang="de-CH" b="1" dirty="0"/>
              <a:t> und die Beteiligung von Schweizer </a:t>
            </a:r>
            <a:r>
              <a:rPr lang="de-CH" b="1" dirty="0" smtClean="0"/>
              <a:t>Banken</a:t>
            </a:r>
            <a:r>
              <a:rPr lang="de-CH" dirty="0" smtClean="0"/>
              <a:t> (Yvan </a:t>
            </a:r>
            <a:r>
              <a:rPr lang="de-CH" dirty="0" err="1" smtClean="0"/>
              <a:t>Maillard</a:t>
            </a:r>
            <a:r>
              <a:rPr lang="de-CH" dirty="0" smtClean="0"/>
              <a:t> </a:t>
            </a:r>
            <a:r>
              <a:rPr lang="de-CH" dirty="0" err="1" smtClean="0"/>
              <a:t>Ardenti</a:t>
            </a:r>
            <a:r>
              <a:rPr lang="de-CH" dirty="0"/>
              <a:t>, Brot für alle)</a:t>
            </a:r>
            <a:endParaRPr lang="de-CH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de-CH" b="1" dirty="0" smtClean="0"/>
              <a:t>Der </a:t>
            </a:r>
            <a:r>
              <a:rPr lang="de-CH" b="1" dirty="0" err="1"/>
              <a:t>Right</a:t>
            </a:r>
            <a:r>
              <a:rPr lang="de-CH" b="1" dirty="0"/>
              <a:t> </a:t>
            </a:r>
            <a:r>
              <a:rPr lang="de-CH" b="1" dirty="0" err="1"/>
              <a:t>to</a:t>
            </a:r>
            <a:r>
              <a:rPr lang="de-CH" b="1" dirty="0"/>
              <a:t> Food </a:t>
            </a:r>
            <a:r>
              <a:rPr lang="de-CH" b="1" dirty="0" err="1"/>
              <a:t>and</a:t>
            </a:r>
            <a:r>
              <a:rPr lang="de-CH" b="1" dirty="0"/>
              <a:t> Nutrition Watch 2014 </a:t>
            </a:r>
            <a:r>
              <a:rPr lang="de-CH" dirty="0" smtClean="0"/>
              <a:t>(Michael Nanz)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de-CH" b="1" dirty="0" smtClean="0"/>
              <a:t>Diskussion </a:t>
            </a:r>
          </a:p>
          <a:p>
            <a:pPr>
              <a:spcBef>
                <a:spcPts val="600"/>
              </a:spcBef>
            </a:pPr>
            <a:r>
              <a:rPr lang="de-CH" b="1" dirty="0" err="1" smtClean="0"/>
              <a:t>Apéro</a:t>
            </a:r>
            <a:endParaRPr lang="de-CH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31.10.2014</a:t>
            </a:r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 smtClean="0"/>
              <a:t>Das Recht auf Nahrung, Land </a:t>
            </a:r>
            <a:r>
              <a:rPr lang="de-DE" altLang="de-DE" dirty="0" err="1" smtClean="0"/>
              <a:t>Grabbing</a:t>
            </a:r>
            <a:r>
              <a:rPr lang="de-DE" altLang="de-DE" dirty="0" smtClean="0"/>
              <a:t> und die Schweiz</a:t>
            </a: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 Folie </a:t>
            </a:r>
            <a:fld id="{A5F43791-A227-430A-88F2-B09C4399E358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383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Leitlinien: Bedeutung für die Schweiz </a:t>
            </a:r>
            <a:r>
              <a:rPr lang="de-CH" dirty="0" smtClean="0"/>
              <a:t>(2/2)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dirty="0"/>
              <a:t>Schaffung und Schutz </a:t>
            </a:r>
            <a:r>
              <a:rPr lang="de-CH" b="1" dirty="0"/>
              <a:t>angemessener Arbeitsbedingungen und </a:t>
            </a:r>
            <a:r>
              <a:rPr lang="de-CH" b="1" dirty="0" err="1"/>
              <a:t>Entlöhnung</a:t>
            </a:r>
            <a:r>
              <a:rPr lang="de-CH" b="1" dirty="0"/>
              <a:t> </a:t>
            </a:r>
            <a:r>
              <a:rPr lang="de-CH" dirty="0"/>
              <a:t>für </a:t>
            </a:r>
            <a:r>
              <a:rPr lang="de-CH" dirty="0" err="1" smtClean="0"/>
              <a:t>ArbeitnehmerInnen</a:t>
            </a:r>
            <a:endParaRPr lang="de-CH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b="1" dirty="0" smtClean="0"/>
              <a:t>Schutz </a:t>
            </a:r>
            <a:r>
              <a:rPr lang="de-CH" b="1" dirty="0"/>
              <a:t>der Ökosysteme </a:t>
            </a:r>
            <a:r>
              <a:rPr lang="de-CH" dirty="0"/>
              <a:t>und der </a:t>
            </a:r>
            <a:r>
              <a:rPr lang="de-CH" dirty="0" smtClean="0"/>
              <a:t>Nachhaltigkeit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dirty="0" smtClean="0"/>
              <a:t>Förderung </a:t>
            </a:r>
            <a:r>
              <a:rPr lang="de-CH" dirty="0"/>
              <a:t>der </a:t>
            </a:r>
            <a:r>
              <a:rPr lang="de-CH" b="1" dirty="0"/>
              <a:t>Dienstleistungen für die kleinbäuerliche </a:t>
            </a:r>
            <a:r>
              <a:rPr lang="de-CH" b="1" dirty="0" smtClean="0"/>
              <a:t>Landwirtschaft</a:t>
            </a:r>
          </a:p>
          <a:p>
            <a:pPr algn="r"/>
            <a:r>
              <a:rPr lang="de-CH" b="1" dirty="0">
                <a:sym typeface="Wingdings"/>
              </a:rPr>
              <a:t></a:t>
            </a:r>
            <a:endParaRPr lang="de-CH" b="1" dirty="0"/>
          </a:p>
          <a:p>
            <a:pPr algn="r"/>
            <a:endParaRPr lang="de-CH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31.10.2014</a:t>
            </a:r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Das Recht auf Nahrung, Land Grabbing und die Schweiz</a:t>
            </a: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 Folie </a:t>
            </a:r>
            <a:fld id="{A5F43791-A227-430A-88F2-B09C4399E358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663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 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z="2000" b="1" dirty="0"/>
              <a:t>Die Freiwilligen Leitlinien für das Recht auf </a:t>
            </a:r>
            <a:r>
              <a:rPr lang="de-CH" sz="2000" b="1" dirty="0" smtClean="0"/>
              <a:t>Nahrung</a:t>
            </a:r>
          </a:p>
          <a:p>
            <a:r>
              <a:rPr lang="de-CH" sz="2000" dirty="0" smtClean="0"/>
              <a:t>Michael </a:t>
            </a:r>
            <a:r>
              <a:rPr lang="de-CH" sz="2000" dirty="0"/>
              <a:t>Nanz, FIAN </a:t>
            </a:r>
            <a:r>
              <a:rPr lang="de-CH" sz="2000" dirty="0" smtClean="0"/>
              <a:t>Schweiz</a:t>
            </a:r>
            <a:endParaRPr lang="de-CH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31.10.2014</a:t>
            </a:r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Das Recht auf Nahrung, Land Grabbing und die Schweiz</a:t>
            </a: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 Folie </a:t>
            </a:r>
            <a:fld id="{A5F43791-A227-430A-88F2-B09C4399E358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525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FIAN International und FIAN Schweiz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dirty="0" smtClean="0"/>
              <a:t>31.10.2014</a:t>
            </a:r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/>
              <a:t>Das Recht auf Nahrung, Land </a:t>
            </a:r>
            <a:r>
              <a:rPr lang="de-DE" altLang="de-DE" dirty="0" err="1"/>
              <a:t>Grabbing</a:t>
            </a:r>
            <a:r>
              <a:rPr lang="de-DE" altLang="de-DE" dirty="0"/>
              <a:t> und die Schweiz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 Folie </a:t>
            </a:r>
            <a:fld id="{A5F43791-A227-430A-88F2-B09C4399E358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3932536"/>
          </a:xfrm>
          <a:prstGeom prst="rect">
            <a:avLst/>
          </a:prstGeom>
        </p:spPr>
      </p:pic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457200" y="5373215"/>
            <a:ext cx="8229600" cy="752947"/>
          </a:xfrm>
        </p:spPr>
        <p:txBody>
          <a:bodyPr/>
          <a:lstStyle/>
          <a:p>
            <a:pPr marL="285750" indent="-285750">
              <a:buFont typeface="Wingdings 3"/>
              <a:buChar char="u"/>
            </a:pPr>
            <a:r>
              <a:rPr lang="de-CH" dirty="0" smtClean="0">
                <a:sym typeface="Wingdings 3"/>
                <a:hlinkClick r:id="rId3"/>
              </a:rPr>
              <a:t>FIAN International</a:t>
            </a:r>
            <a:r>
              <a:rPr lang="de-CH" dirty="0" smtClean="0">
                <a:sym typeface="Wingdings 3"/>
              </a:rPr>
              <a:t> www.fian.org</a:t>
            </a:r>
          </a:p>
          <a:p>
            <a:pPr marL="285750" indent="-285750">
              <a:buFont typeface="Wingdings 3"/>
              <a:buChar char="u"/>
            </a:pPr>
            <a:r>
              <a:rPr lang="de-CH" dirty="0" smtClean="0">
                <a:sym typeface="Wingdings 3"/>
                <a:hlinkClick r:id="rId4"/>
              </a:rPr>
              <a:t>FIAN Schweiz</a:t>
            </a:r>
            <a:r>
              <a:rPr lang="de-CH" dirty="0" smtClean="0">
                <a:sym typeface="Wingdings 3"/>
              </a:rPr>
              <a:t> www.fian-ch.org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0962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Recht auf Nahrung und Leitlinien: Entstehung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b="1" dirty="0" smtClean="0"/>
              <a:t>1948 </a:t>
            </a:r>
            <a:r>
              <a:rPr lang="de-CH" dirty="0" smtClean="0"/>
              <a:t>Allgemeine Erklärung der Menschenrechte</a:t>
            </a:r>
            <a:endParaRPr lang="de-CH" b="1" dirty="0" smtClean="0"/>
          </a:p>
          <a:p>
            <a:r>
              <a:rPr lang="de-CH" b="1" dirty="0" smtClean="0"/>
              <a:t>1966</a:t>
            </a:r>
            <a:r>
              <a:rPr lang="de-CH" dirty="0" smtClean="0"/>
              <a:t> </a:t>
            </a:r>
            <a:r>
              <a:rPr lang="de-DE" dirty="0" smtClean="0"/>
              <a:t>Internationaler </a:t>
            </a:r>
            <a:r>
              <a:rPr lang="de-DE" dirty="0"/>
              <a:t>Pakt über wirtschaftliche, soziale und kulturelle </a:t>
            </a:r>
            <a:r>
              <a:rPr lang="de-DE" dirty="0" smtClean="0"/>
              <a:t>Rechte</a:t>
            </a:r>
          </a:p>
          <a:p>
            <a:r>
              <a:rPr lang="de-CH" b="1" dirty="0"/>
              <a:t>1997</a:t>
            </a:r>
            <a:r>
              <a:rPr lang="de-CH" dirty="0"/>
              <a:t> Forderung von FIAN International nach Verhaltenskodex zum Recht auf angemessene Nahrung; Ausarbeitung Entwurf mit Partner-Organisationen</a:t>
            </a:r>
          </a:p>
          <a:p>
            <a:r>
              <a:rPr lang="de-DE" b="1" dirty="0" smtClean="0"/>
              <a:t>1999 </a:t>
            </a:r>
            <a:r>
              <a:rPr lang="de-DE" dirty="0" smtClean="0"/>
              <a:t>Allgemeiner </a:t>
            </a:r>
            <a:r>
              <a:rPr lang="de-DE" dirty="0"/>
              <a:t>Kommentar Nr. 12 des UN-Ausschusses für wirtschaftliche, soziale und kulturelle Rechte (CESCR)</a:t>
            </a:r>
            <a:endParaRPr lang="de-CH" dirty="0"/>
          </a:p>
          <a:p>
            <a:r>
              <a:rPr lang="de-CH" b="1" dirty="0" smtClean="0"/>
              <a:t>2002</a:t>
            </a:r>
            <a:r>
              <a:rPr lang="de-CH" dirty="0" smtClean="0"/>
              <a:t> Welternährungsgipfel:</a:t>
            </a:r>
            <a:r>
              <a:rPr lang="de-CH" b="1" dirty="0" smtClean="0"/>
              <a:t> </a:t>
            </a:r>
            <a:r>
              <a:rPr lang="de-CH" dirty="0" smtClean="0"/>
              <a:t>Antrag der </a:t>
            </a:r>
            <a:r>
              <a:rPr lang="de-CH" dirty="0"/>
              <a:t>Staats- und Regierungschefs </a:t>
            </a:r>
            <a:r>
              <a:rPr lang="de-CH" dirty="0" smtClean="0"/>
              <a:t>an die </a:t>
            </a:r>
            <a:r>
              <a:rPr lang="de-CH" dirty="0"/>
              <a:t>FAO </a:t>
            </a:r>
            <a:r>
              <a:rPr lang="de-CH" dirty="0" smtClean="0"/>
              <a:t>für </a:t>
            </a:r>
            <a:r>
              <a:rPr lang="de-CH" dirty="0"/>
              <a:t>eine zwischenstaatliche </a:t>
            </a:r>
            <a:r>
              <a:rPr lang="de-CH" dirty="0" smtClean="0"/>
              <a:t>Arbeitsgruppe</a:t>
            </a:r>
            <a:endParaRPr lang="de-CH" dirty="0"/>
          </a:p>
          <a:p>
            <a:r>
              <a:rPr lang="de-CH" b="1" dirty="0" smtClean="0"/>
              <a:t>2002 – 2004</a:t>
            </a:r>
            <a:r>
              <a:rPr lang="de-CH" dirty="0" smtClean="0"/>
              <a:t> Aushandlung Entwurf Leitlinien durch </a:t>
            </a:r>
            <a:r>
              <a:rPr lang="de-CH" dirty="0"/>
              <a:t>die </a:t>
            </a:r>
            <a:r>
              <a:rPr lang="de-CH" dirty="0" smtClean="0"/>
              <a:t>FAO-Mitgliedstaaten </a:t>
            </a:r>
            <a:r>
              <a:rPr lang="de-CH" dirty="0"/>
              <a:t>unter intensiver Beteiligung zivilgesellschaftlicher </a:t>
            </a:r>
            <a:r>
              <a:rPr lang="de-CH" dirty="0" smtClean="0"/>
              <a:t>Organisationen</a:t>
            </a:r>
            <a:br>
              <a:rPr lang="de-CH" dirty="0" smtClean="0"/>
            </a:br>
            <a:r>
              <a:rPr lang="de-CH" b="1" dirty="0" smtClean="0"/>
              <a:t>November </a:t>
            </a:r>
            <a:r>
              <a:rPr lang="de-CH" b="1" dirty="0"/>
              <a:t>2004 </a:t>
            </a:r>
            <a:r>
              <a:rPr lang="de-CH" dirty="0" smtClean="0"/>
              <a:t>Einstimmige Annahme durch den FAO-Rat</a:t>
            </a:r>
          </a:p>
          <a:p>
            <a:r>
              <a:rPr lang="de-CH" b="1" dirty="0" smtClean="0"/>
              <a:t>2014 </a:t>
            </a:r>
            <a:r>
              <a:rPr lang="de-CH" dirty="0" smtClean="0"/>
              <a:t>kritische Rückschau, Auswertung und Vorausschau durch FAO </a:t>
            </a:r>
            <a:r>
              <a:rPr lang="de-CH" dirty="0" err="1" smtClean="0"/>
              <a:t>Right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Food Unit, zivilgesellschaftliche Organisationen und CFS</a:t>
            </a:r>
          </a:p>
          <a:p>
            <a:pPr algn="r"/>
            <a:r>
              <a:rPr lang="de-CH" b="1" dirty="0" smtClean="0">
                <a:sym typeface="Wingdings"/>
              </a:rPr>
              <a:t></a:t>
            </a:r>
            <a:endParaRPr lang="de-CH" dirty="0"/>
          </a:p>
          <a:p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31.10.2014</a:t>
            </a:r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Das Recht auf Nahrung, Land Grabbing und die Schweiz</a:t>
            </a: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 Folie </a:t>
            </a:r>
            <a:fld id="{A5F43791-A227-430A-88F2-B09C4399E358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757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Leitlinien: Das Dokument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31.10.2014</a:t>
            </a:r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Das Recht auf Nahrung, Land Grabbing und die Schweiz</a:t>
            </a: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 Folie </a:t>
            </a:r>
            <a:fld id="{A5F43791-A227-430A-88F2-B09C4399E358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3463070" cy="4929188"/>
          </a:xfr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124744"/>
            <a:ext cx="3456384" cy="491498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596" y="1340768"/>
            <a:ext cx="3473916" cy="491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98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Leitlinien: Zweck und Status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b="1" dirty="0" smtClean="0"/>
              <a:t>Umfassende Hilfestellung und Werkzeugkasten </a:t>
            </a:r>
            <a:r>
              <a:rPr lang="de-CH" dirty="0" smtClean="0"/>
              <a:t>für Regierungen, Behörden, Organisationen für die Verwirklichung des Rechts auf Nahrung</a:t>
            </a:r>
          </a:p>
          <a:p>
            <a:r>
              <a:rPr lang="de-CH" b="1" dirty="0" smtClean="0"/>
              <a:t>nicht-bindend</a:t>
            </a:r>
            <a:r>
              <a:rPr lang="de-CH" dirty="0" smtClean="0"/>
              <a:t> («</a:t>
            </a:r>
            <a:r>
              <a:rPr lang="de-CH" b="1" dirty="0"/>
              <a:t>soft </a:t>
            </a:r>
            <a:r>
              <a:rPr lang="de-CH" b="1" dirty="0" err="1"/>
              <a:t>law</a:t>
            </a:r>
            <a:r>
              <a:rPr lang="de-CH" dirty="0" smtClean="0"/>
              <a:t>»)</a:t>
            </a:r>
          </a:p>
          <a:p>
            <a:r>
              <a:rPr lang="de-CH" b="1" dirty="0"/>
              <a:t>hohe Legitimität und </a:t>
            </a:r>
            <a:r>
              <a:rPr lang="de-CH" b="1" dirty="0" smtClean="0"/>
              <a:t>Verbindlichkeit</a:t>
            </a:r>
            <a:r>
              <a:rPr lang="de-CH" dirty="0" smtClean="0"/>
              <a:t> durch </a:t>
            </a:r>
            <a:r>
              <a:rPr lang="de-CH" dirty="0"/>
              <a:t>einstimmige Verabschiedung durch alle FAO-Mitgliedstaaten und </a:t>
            </a:r>
            <a:r>
              <a:rPr lang="de-CH" dirty="0" smtClean="0"/>
              <a:t>Beteiligung </a:t>
            </a:r>
            <a:r>
              <a:rPr lang="de-CH" dirty="0"/>
              <a:t>zivilgesellschaftlicher </a:t>
            </a:r>
            <a:r>
              <a:rPr lang="de-CH" dirty="0" smtClean="0"/>
              <a:t>Organisationen</a:t>
            </a:r>
          </a:p>
          <a:p>
            <a:r>
              <a:rPr lang="de-CH" dirty="0" smtClean="0"/>
              <a:t>eines der </a:t>
            </a:r>
            <a:r>
              <a:rPr lang="de-CH" b="1" dirty="0"/>
              <a:t>wichtigsten Instrumenten für die Verwirklichung des Rechts auf </a:t>
            </a:r>
            <a:r>
              <a:rPr lang="de-CH" b="1" dirty="0" smtClean="0"/>
              <a:t>Nahrung</a:t>
            </a:r>
            <a:endParaRPr lang="de-CH" dirty="0" smtClean="0"/>
          </a:p>
          <a:p>
            <a:pPr algn="r"/>
            <a:r>
              <a:rPr lang="de-CH" b="1" smtClean="0">
                <a:sym typeface="Wingdings"/>
              </a:rPr>
              <a:t></a:t>
            </a:r>
            <a:endParaRPr lang="de-CH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31.10.2014</a:t>
            </a:r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Das Recht auf Nahrung, Land Grabbing und die Schweiz</a:t>
            </a: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 Folie </a:t>
            </a:r>
            <a:fld id="{A5F43791-A227-430A-88F2-B09C4399E358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624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Leitlinien: </a:t>
            </a:r>
            <a:r>
              <a:rPr lang="de-CH" dirty="0" smtClean="0"/>
              <a:t>Inhalt (1/2)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80728"/>
            <a:ext cx="4042792" cy="5112568"/>
          </a:xfrm>
        </p:spPr>
        <p:txBody>
          <a:bodyPr/>
          <a:lstStyle/>
          <a:p>
            <a:r>
              <a:rPr lang="de-CH" sz="1400" b="1" dirty="0"/>
              <a:t>TEIL I: VORWORT UND </a:t>
            </a:r>
            <a:r>
              <a:rPr lang="de-CH" sz="1400" b="1" dirty="0" smtClean="0"/>
              <a:t>EINFÜHRUNG</a:t>
            </a:r>
          </a:p>
          <a:p>
            <a:r>
              <a:rPr lang="de-CH" sz="1400" b="1" dirty="0"/>
              <a:t>TEIL II: EIN GÜNSTIGES UMFELD, </a:t>
            </a:r>
            <a:r>
              <a:rPr lang="de-CH" sz="1400" b="1" dirty="0" smtClean="0"/>
              <a:t>UNTER-STÜTZUNG </a:t>
            </a:r>
            <a:r>
              <a:rPr lang="de-CH" sz="1400" b="1" dirty="0"/>
              <a:t>UND VERANTWORTLICHKEIT</a:t>
            </a:r>
            <a:endParaRPr lang="de-CH" sz="1400" b="1" dirty="0" smtClean="0"/>
          </a:p>
          <a:p>
            <a:r>
              <a:rPr lang="de-CH" sz="1400" dirty="0" smtClean="0"/>
              <a:t>1</a:t>
            </a:r>
            <a:r>
              <a:rPr lang="de-CH" sz="1400" dirty="0"/>
              <a:t>: DEMOKRATIE, GUTE </a:t>
            </a:r>
            <a:r>
              <a:rPr lang="de-CH" sz="1400" dirty="0" smtClean="0"/>
              <a:t>REGIERUNGS-FÜHRUNG</a:t>
            </a:r>
            <a:r>
              <a:rPr lang="de-CH" sz="1400" dirty="0"/>
              <a:t>, </a:t>
            </a:r>
            <a:r>
              <a:rPr lang="de-CH" sz="1400" dirty="0" smtClean="0"/>
              <a:t>MENSCHENRECHTE</a:t>
            </a:r>
            <a:endParaRPr lang="de-CH" sz="1400" dirty="0"/>
          </a:p>
          <a:p>
            <a:r>
              <a:rPr lang="de-CH" sz="1400" dirty="0" smtClean="0"/>
              <a:t>2</a:t>
            </a:r>
            <a:r>
              <a:rPr lang="de-CH" sz="1400" dirty="0"/>
              <a:t>: MASSNAHMEN ZUR WIRTSCHAFTLICHEN </a:t>
            </a:r>
            <a:r>
              <a:rPr lang="de-CH" sz="1400" dirty="0" smtClean="0"/>
              <a:t>ENTWICKLUNG</a:t>
            </a:r>
            <a:endParaRPr lang="de-CH" sz="1400" dirty="0"/>
          </a:p>
          <a:p>
            <a:r>
              <a:rPr lang="de-CH" sz="1400" dirty="0" smtClean="0"/>
              <a:t>3</a:t>
            </a:r>
            <a:r>
              <a:rPr lang="de-CH" sz="1400" dirty="0"/>
              <a:t>: </a:t>
            </a:r>
            <a:r>
              <a:rPr lang="de-CH" sz="1400" dirty="0" smtClean="0"/>
              <a:t>STRATEGIEN</a:t>
            </a:r>
            <a:endParaRPr lang="de-CH" sz="1400" dirty="0"/>
          </a:p>
          <a:p>
            <a:r>
              <a:rPr lang="de-CH" sz="1400" dirty="0" smtClean="0"/>
              <a:t>4</a:t>
            </a:r>
            <a:r>
              <a:rPr lang="de-CH" sz="1400" dirty="0"/>
              <a:t>: </a:t>
            </a:r>
            <a:r>
              <a:rPr lang="de-CH" sz="1400" dirty="0" smtClean="0"/>
              <a:t>MARKTSYSTEME</a:t>
            </a:r>
            <a:endParaRPr lang="de-CH" sz="1400" dirty="0"/>
          </a:p>
          <a:p>
            <a:r>
              <a:rPr lang="de-CH" sz="1400" dirty="0" smtClean="0"/>
              <a:t>5</a:t>
            </a:r>
            <a:r>
              <a:rPr lang="de-CH" sz="1400" dirty="0"/>
              <a:t>: </a:t>
            </a:r>
            <a:r>
              <a:rPr lang="de-CH" sz="1400" dirty="0" smtClean="0"/>
              <a:t>INSTITUTIONEN</a:t>
            </a:r>
            <a:endParaRPr lang="de-CH" sz="1400" dirty="0"/>
          </a:p>
          <a:p>
            <a:r>
              <a:rPr lang="de-CH" sz="1400" dirty="0" smtClean="0"/>
              <a:t>6</a:t>
            </a:r>
            <a:r>
              <a:rPr lang="de-CH" sz="1400" dirty="0"/>
              <a:t>: BETEILIGTE </a:t>
            </a:r>
            <a:r>
              <a:rPr lang="de-CH" sz="1400" dirty="0" smtClean="0"/>
              <a:t>AKTEURE</a:t>
            </a:r>
            <a:endParaRPr lang="de-CH" sz="1400" dirty="0"/>
          </a:p>
          <a:p>
            <a:r>
              <a:rPr lang="de-CH" sz="1400" dirty="0" smtClean="0"/>
              <a:t>7</a:t>
            </a:r>
            <a:r>
              <a:rPr lang="de-CH" sz="1400" dirty="0"/>
              <a:t>: RECHTLICHE </a:t>
            </a:r>
            <a:r>
              <a:rPr lang="de-CH" sz="1400" dirty="0" smtClean="0"/>
              <a:t>RAHMENSTRUKTUREN</a:t>
            </a:r>
            <a:endParaRPr lang="de-CH" sz="1400" dirty="0"/>
          </a:p>
          <a:p>
            <a:r>
              <a:rPr lang="de-CH" sz="1400" dirty="0" smtClean="0"/>
              <a:t>8</a:t>
            </a:r>
            <a:r>
              <a:rPr lang="de-CH" sz="1400" dirty="0"/>
              <a:t>: ZUGANG ZU RESSOURCEN UND </a:t>
            </a:r>
            <a:r>
              <a:rPr lang="de-CH" sz="1400" dirty="0" smtClean="0"/>
              <a:t>GÜTERN</a:t>
            </a:r>
            <a:endParaRPr lang="de-CH" sz="1400" dirty="0"/>
          </a:p>
          <a:p>
            <a:pPr>
              <a:spcBef>
                <a:spcPts val="0"/>
              </a:spcBef>
            </a:pPr>
            <a:r>
              <a:rPr lang="de-CH" sz="1400" dirty="0" smtClean="0"/>
              <a:t>8A</a:t>
            </a:r>
            <a:r>
              <a:rPr lang="de-CH" sz="1400" dirty="0"/>
              <a:t>: </a:t>
            </a:r>
            <a:r>
              <a:rPr lang="de-CH" sz="1400" dirty="0" smtClean="0"/>
              <a:t>Arbeit</a:t>
            </a:r>
            <a:r>
              <a:rPr lang="de-CH" sz="1400" dirty="0"/>
              <a:t>	</a:t>
            </a:r>
          </a:p>
          <a:p>
            <a:pPr>
              <a:spcBef>
                <a:spcPts val="0"/>
              </a:spcBef>
            </a:pPr>
            <a:r>
              <a:rPr lang="de-CH" sz="1400" dirty="0" smtClean="0"/>
              <a:t>8B</a:t>
            </a:r>
            <a:r>
              <a:rPr lang="de-CH" sz="1400" dirty="0"/>
              <a:t>: </a:t>
            </a:r>
            <a:r>
              <a:rPr lang="de-CH" sz="1400" dirty="0" smtClean="0"/>
              <a:t>Land</a:t>
            </a:r>
            <a:endParaRPr lang="de-CH" sz="1400" dirty="0"/>
          </a:p>
          <a:p>
            <a:pPr>
              <a:spcBef>
                <a:spcPts val="0"/>
              </a:spcBef>
            </a:pPr>
            <a:r>
              <a:rPr lang="de-CH" sz="1400" dirty="0" smtClean="0"/>
              <a:t>8C</a:t>
            </a:r>
            <a:r>
              <a:rPr lang="de-CH" sz="1400" dirty="0"/>
              <a:t>: </a:t>
            </a:r>
            <a:r>
              <a:rPr lang="de-CH" sz="1400" dirty="0" smtClean="0"/>
              <a:t>Wasser</a:t>
            </a:r>
            <a:endParaRPr lang="de-CH" sz="1400" dirty="0"/>
          </a:p>
          <a:p>
            <a:pPr>
              <a:spcBef>
                <a:spcPts val="0"/>
              </a:spcBef>
            </a:pPr>
            <a:r>
              <a:rPr lang="de-CH" sz="1400" dirty="0" smtClean="0"/>
              <a:t>8D</a:t>
            </a:r>
            <a:r>
              <a:rPr lang="de-CH" sz="1400" dirty="0"/>
              <a:t>: </a:t>
            </a:r>
            <a:r>
              <a:rPr lang="de-CH" sz="1400" dirty="0" smtClean="0"/>
              <a:t>Pflanzengenetische Ressourcen</a:t>
            </a:r>
            <a:endParaRPr lang="de-CH" sz="1400" dirty="0"/>
          </a:p>
          <a:p>
            <a:pPr>
              <a:spcBef>
                <a:spcPts val="0"/>
              </a:spcBef>
            </a:pPr>
            <a:r>
              <a:rPr lang="de-CH" sz="1400" dirty="0" smtClean="0"/>
              <a:t>8E</a:t>
            </a:r>
            <a:r>
              <a:rPr lang="de-CH" sz="1400" dirty="0"/>
              <a:t>: </a:t>
            </a:r>
            <a:r>
              <a:rPr lang="de-CH" sz="1400" dirty="0" smtClean="0"/>
              <a:t>Nachhaltigkeit</a:t>
            </a:r>
            <a:r>
              <a:rPr lang="de-CH" sz="1400" dirty="0"/>
              <a:t>	</a:t>
            </a:r>
          </a:p>
          <a:p>
            <a:pPr>
              <a:spcBef>
                <a:spcPts val="0"/>
              </a:spcBef>
            </a:pPr>
            <a:r>
              <a:rPr lang="de-CH" sz="1400" dirty="0" smtClean="0"/>
              <a:t>8F</a:t>
            </a:r>
            <a:r>
              <a:rPr lang="de-CH" sz="1400" dirty="0"/>
              <a:t>: </a:t>
            </a:r>
            <a:r>
              <a:rPr lang="de-CH" sz="1400" dirty="0" smtClean="0"/>
              <a:t>Dienstleistungen</a:t>
            </a:r>
            <a:endParaRPr lang="de-CH" sz="1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dirty="0" smtClean="0"/>
              <a:t>31.10.2014</a:t>
            </a:r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Das Recht auf Nahrung, Land Grabbing und die Schweiz</a:t>
            </a: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 Folie </a:t>
            </a:r>
            <a:fld id="{A5F43791-A227-430A-88F2-B09C4399E358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4644008" y="980728"/>
            <a:ext cx="4104456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50000"/>
              </a:spcBef>
              <a:spcAft>
                <a:spcPct val="0"/>
              </a:spcAft>
              <a:defRPr>
                <a:solidFill>
                  <a:srgbClr val="A5D00F"/>
                </a:solidFill>
                <a:latin typeface="+mn-lt"/>
                <a:ea typeface="+mn-ea"/>
                <a:cs typeface="+mn-cs"/>
              </a:defRPr>
            </a:lvl1pPr>
            <a:lvl2pPr marL="357188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A5D00F"/>
                </a:solidFill>
                <a:latin typeface="+mn-lt"/>
              </a:defRPr>
            </a:lvl2pPr>
            <a:lvl3pPr marL="714375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rgbClr val="A5D00F"/>
                </a:solidFill>
                <a:latin typeface="+mn-lt"/>
              </a:defRPr>
            </a:lvl3pPr>
            <a:lvl4pPr marL="1071563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A5D00F"/>
                </a:solidFill>
                <a:latin typeface="+mn-lt"/>
              </a:defRPr>
            </a:lvl4pPr>
            <a:lvl5pPr marL="1438275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A5D00F"/>
                </a:solidFill>
                <a:latin typeface="+mn-lt"/>
              </a:defRPr>
            </a:lvl5pPr>
            <a:lvl6pPr marL="22526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A5D00F"/>
                </a:solidFill>
                <a:latin typeface="+mn-lt"/>
              </a:defRPr>
            </a:lvl6pPr>
            <a:lvl7pPr marL="27098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A5D00F"/>
                </a:solidFill>
                <a:latin typeface="+mn-lt"/>
              </a:defRPr>
            </a:lvl7pPr>
            <a:lvl8pPr marL="31670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A5D00F"/>
                </a:solidFill>
                <a:latin typeface="+mn-lt"/>
              </a:defRPr>
            </a:lvl8pPr>
            <a:lvl9pPr marL="36242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A5D00F"/>
                </a:solidFill>
                <a:latin typeface="+mn-lt"/>
              </a:defRPr>
            </a:lvl9pPr>
          </a:lstStyle>
          <a:p>
            <a:r>
              <a:rPr lang="de-CH" sz="1400" kern="0" dirty="0" smtClean="0"/>
              <a:t>9: LEBENSMITTELSICHERHEIT UND VERBRAUCHERSCHUTZ</a:t>
            </a:r>
          </a:p>
          <a:p>
            <a:r>
              <a:rPr lang="de-CH" sz="1400" kern="0" dirty="0" smtClean="0"/>
              <a:t>10: ERNÄHRUNG</a:t>
            </a:r>
          </a:p>
          <a:p>
            <a:r>
              <a:rPr lang="de-CH" sz="1400" kern="0" dirty="0" smtClean="0"/>
              <a:t>11: BILDUNG</a:t>
            </a:r>
          </a:p>
          <a:p>
            <a:r>
              <a:rPr lang="de-CH" sz="1400" kern="0" dirty="0" smtClean="0"/>
              <a:t>12: NATIONALE FINANZMITTEL</a:t>
            </a:r>
          </a:p>
          <a:p>
            <a:r>
              <a:rPr lang="de-CH" sz="1400" kern="0" dirty="0" smtClean="0"/>
              <a:t>13: UNTERSTÜTZUNG FÜR GEFÄHRDETE GRUPPEN	</a:t>
            </a:r>
          </a:p>
          <a:p>
            <a:r>
              <a:rPr lang="de-CH" sz="1400" kern="0" dirty="0" smtClean="0"/>
              <a:t>14: SICHERHEITSNETZE</a:t>
            </a:r>
          </a:p>
          <a:p>
            <a:r>
              <a:rPr lang="de-CH" sz="1400" kern="0" dirty="0" smtClean="0"/>
              <a:t>15: INTERNATIONALE NAHRUNGS-MITTELHILFE</a:t>
            </a:r>
          </a:p>
          <a:p>
            <a:r>
              <a:rPr lang="de-CH" sz="1400" kern="0" dirty="0" smtClean="0"/>
              <a:t>16: KATASTROPHEN</a:t>
            </a:r>
          </a:p>
          <a:p>
            <a:r>
              <a:rPr lang="de-CH" sz="1400" kern="0" dirty="0" smtClean="0"/>
              <a:t>17: ÜBERWACHUNG, INDIKATOREN</a:t>
            </a:r>
          </a:p>
          <a:p>
            <a:r>
              <a:rPr lang="de-CH" sz="1400" kern="0" dirty="0" smtClean="0"/>
              <a:t>18: MENSCHENRECHTSINSTITUTIONEN</a:t>
            </a:r>
          </a:p>
          <a:p>
            <a:r>
              <a:rPr lang="de-CH" sz="1400" kern="0" dirty="0" smtClean="0"/>
              <a:t>19: INTERNATIONALE DIMENSION</a:t>
            </a:r>
          </a:p>
        </p:txBody>
      </p:sp>
      <p:sp>
        <p:nvSpPr>
          <p:cNvPr id="8" name="Rechteck 7"/>
          <p:cNvSpPr/>
          <p:nvPr/>
        </p:nvSpPr>
        <p:spPr>
          <a:xfrm>
            <a:off x="539552" y="2420888"/>
            <a:ext cx="3888432" cy="432048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Rechteck 8"/>
          <p:cNvSpPr/>
          <p:nvPr/>
        </p:nvSpPr>
        <p:spPr>
          <a:xfrm>
            <a:off x="539552" y="3573016"/>
            <a:ext cx="3888432" cy="289506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Rechteck 9"/>
          <p:cNvSpPr/>
          <p:nvPr/>
        </p:nvSpPr>
        <p:spPr>
          <a:xfrm>
            <a:off x="539552" y="4149080"/>
            <a:ext cx="3888432" cy="289506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Rechteck 10"/>
          <p:cNvSpPr/>
          <p:nvPr/>
        </p:nvSpPr>
        <p:spPr>
          <a:xfrm>
            <a:off x="539552" y="4509120"/>
            <a:ext cx="3888432" cy="1584176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Rechteck 11"/>
          <p:cNvSpPr/>
          <p:nvPr/>
        </p:nvSpPr>
        <p:spPr>
          <a:xfrm>
            <a:off x="4644008" y="2131382"/>
            <a:ext cx="3888432" cy="289506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Rechteck 12"/>
          <p:cNvSpPr/>
          <p:nvPr/>
        </p:nvSpPr>
        <p:spPr>
          <a:xfrm>
            <a:off x="4644008" y="4171649"/>
            <a:ext cx="3888432" cy="289506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4054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Leitlinien: Inhalt </a:t>
            </a:r>
            <a:r>
              <a:rPr lang="de-CH" dirty="0" smtClean="0"/>
              <a:t>(</a:t>
            </a:r>
            <a:r>
              <a:rPr lang="de-CH" dirty="0"/>
              <a:t>2/2)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31.10.2014</a:t>
            </a:r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Das Recht auf Nahrung, Land Grabbing und die Schweiz</a:t>
            </a: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 Folie </a:t>
            </a:r>
            <a:fld id="{A5F43791-A227-430A-88F2-B09C4399E358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467544" y="980728"/>
            <a:ext cx="4104456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50000"/>
              </a:spcBef>
              <a:spcAft>
                <a:spcPct val="0"/>
              </a:spcAft>
              <a:defRPr>
                <a:solidFill>
                  <a:srgbClr val="A5D00F"/>
                </a:solidFill>
                <a:latin typeface="+mn-lt"/>
                <a:ea typeface="+mn-ea"/>
                <a:cs typeface="+mn-cs"/>
              </a:defRPr>
            </a:lvl1pPr>
            <a:lvl2pPr marL="357188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A5D00F"/>
                </a:solidFill>
                <a:latin typeface="+mn-lt"/>
              </a:defRPr>
            </a:lvl2pPr>
            <a:lvl3pPr marL="714375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rgbClr val="A5D00F"/>
                </a:solidFill>
                <a:latin typeface="+mn-lt"/>
              </a:defRPr>
            </a:lvl3pPr>
            <a:lvl4pPr marL="1071563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A5D00F"/>
                </a:solidFill>
                <a:latin typeface="+mn-lt"/>
              </a:defRPr>
            </a:lvl4pPr>
            <a:lvl5pPr marL="1438275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A5D00F"/>
                </a:solidFill>
                <a:latin typeface="+mn-lt"/>
              </a:defRPr>
            </a:lvl5pPr>
            <a:lvl6pPr marL="22526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A5D00F"/>
                </a:solidFill>
                <a:latin typeface="+mn-lt"/>
              </a:defRPr>
            </a:lvl6pPr>
            <a:lvl7pPr marL="27098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A5D00F"/>
                </a:solidFill>
                <a:latin typeface="+mn-lt"/>
              </a:defRPr>
            </a:lvl7pPr>
            <a:lvl8pPr marL="31670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A5D00F"/>
                </a:solidFill>
                <a:latin typeface="+mn-lt"/>
              </a:defRPr>
            </a:lvl8pPr>
            <a:lvl9pPr marL="36242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A5D00F"/>
                </a:solidFill>
                <a:latin typeface="+mn-lt"/>
              </a:defRPr>
            </a:lvl9pPr>
          </a:lstStyle>
          <a:p>
            <a:r>
              <a:rPr lang="de-CH" sz="1400" b="1" dirty="0"/>
              <a:t>TEIL III: INTERNATIONALE </a:t>
            </a:r>
            <a:r>
              <a:rPr lang="de-CH" sz="1400" b="1" dirty="0" smtClean="0"/>
              <a:t>MASSNAHMEN</a:t>
            </a:r>
            <a:r>
              <a:rPr lang="de-CH" sz="1400" b="1" dirty="0"/>
              <a:t>, AKTIONEN UND </a:t>
            </a:r>
            <a:r>
              <a:rPr lang="de-CH" sz="1400" b="1" dirty="0" smtClean="0"/>
              <a:t>VERPFLICHTUNGEN</a:t>
            </a:r>
          </a:p>
          <a:p>
            <a:r>
              <a:rPr lang="de-CH" sz="1400" dirty="0"/>
              <a:t>INTERNATIONALE ZUSAMMENARBEIT UND EINSEITIGE </a:t>
            </a:r>
            <a:r>
              <a:rPr lang="de-CH" sz="1400" dirty="0" smtClean="0"/>
              <a:t>MASSNAHMEN</a:t>
            </a:r>
            <a:endParaRPr lang="de-CH" sz="1400" dirty="0"/>
          </a:p>
          <a:p>
            <a:r>
              <a:rPr lang="de-CH" sz="1400" dirty="0"/>
              <a:t>ROLLE DER INTERNATIONALEN </a:t>
            </a:r>
            <a:r>
              <a:rPr lang="de-CH" sz="1400" dirty="0" smtClean="0"/>
              <a:t>GEMEINSCHAFT</a:t>
            </a:r>
            <a:endParaRPr lang="de-CH" sz="1400" dirty="0"/>
          </a:p>
          <a:p>
            <a:r>
              <a:rPr lang="de-CH" sz="1400" dirty="0"/>
              <a:t>TECHNISCHE </a:t>
            </a:r>
            <a:r>
              <a:rPr lang="de-CH" sz="1400" dirty="0" smtClean="0"/>
              <a:t>ZUSAMMENARBEIT</a:t>
            </a:r>
            <a:endParaRPr lang="de-CH" sz="1400" dirty="0"/>
          </a:p>
          <a:p>
            <a:r>
              <a:rPr lang="de-CH" sz="1400" dirty="0"/>
              <a:t>INTERNATIONALER </a:t>
            </a:r>
            <a:r>
              <a:rPr lang="de-CH" sz="1400" dirty="0" smtClean="0"/>
              <a:t>HANDEL</a:t>
            </a:r>
            <a:endParaRPr lang="de-CH" sz="1400" dirty="0"/>
          </a:p>
          <a:p>
            <a:r>
              <a:rPr lang="de-CH" sz="1400" dirty="0" smtClean="0"/>
              <a:t>AUSLANDSVERSCHULDUNG</a:t>
            </a:r>
            <a:endParaRPr lang="de-CH" sz="1400" dirty="0"/>
          </a:p>
          <a:p>
            <a:r>
              <a:rPr lang="de-CH" sz="1400" dirty="0"/>
              <a:t>ÖFFENTLICHE </a:t>
            </a:r>
            <a:r>
              <a:rPr lang="de-CH" sz="1400" dirty="0" smtClean="0"/>
              <a:t>ENTWICKLUNGSHILFE</a:t>
            </a:r>
            <a:endParaRPr lang="de-CH" sz="1400" dirty="0"/>
          </a:p>
          <a:p>
            <a:r>
              <a:rPr lang="de-CH" sz="1400" dirty="0"/>
              <a:t>INTERNATIONALE </a:t>
            </a:r>
            <a:r>
              <a:rPr lang="de-CH" sz="1400" dirty="0" smtClean="0"/>
              <a:t>NAHRUNGSMITTELHILFE</a:t>
            </a:r>
            <a:endParaRPr lang="de-CH" sz="1400" dirty="0"/>
          </a:p>
          <a:p>
            <a:r>
              <a:rPr lang="de-CH" sz="1400" dirty="0"/>
              <a:t>PARTNERSCHAFTEN MIT NICHTSTAATLICHEN ORGANISATIONEN, </a:t>
            </a:r>
            <a:endParaRPr lang="de-CH" sz="1400" dirty="0" smtClean="0"/>
          </a:p>
          <a:p>
            <a:r>
              <a:rPr lang="de-DE" sz="1400" dirty="0" smtClean="0"/>
              <a:t>FÖRDERUNG </a:t>
            </a:r>
            <a:r>
              <a:rPr lang="de-DE" sz="1400" dirty="0"/>
              <a:t>UND SCHUTZ DES RECHTES AUF ANGEMESSENE NAHRUNG	</a:t>
            </a:r>
            <a:endParaRPr lang="de-CH" sz="1400" dirty="0"/>
          </a:p>
          <a:p>
            <a:r>
              <a:rPr lang="de-CH" sz="1400" dirty="0"/>
              <a:t>INTERNATIONALE </a:t>
            </a:r>
            <a:r>
              <a:rPr lang="de-CH" sz="1400" dirty="0" smtClean="0"/>
              <a:t>BERICHTERSTATTUNG</a:t>
            </a:r>
          </a:p>
          <a:p>
            <a:pPr algn="r"/>
            <a:r>
              <a:rPr lang="de-CH" sz="1400" b="1" dirty="0">
                <a:sym typeface="Wingdings"/>
              </a:rPr>
              <a:t></a:t>
            </a:r>
            <a:endParaRPr lang="de-CH" sz="1400" b="1" dirty="0"/>
          </a:p>
          <a:p>
            <a:pPr algn="r"/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99525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atio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0</TotalTime>
  <Words>1176</Words>
  <Application>Microsoft Office PowerPoint</Application>
  <PresentationFormat>Bildschirmpräsentation (4:3)</PresentationFormat>
  <Paragraphs>191</Paragraphs>
  <Slides>20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Presentation</vt:lpstr>
      <vt:lpstr>PowerPoint-Präsentation</vt:lpstr>
      <vt:lpstr>Programm und ReferentInnen</vt:lpstr>
      <vt:lpstr> </vt:lpstr>
      <vt:lpstr>FIAN International und FIAN Schweiz</vt:lpstr>
      <vt:lpstr>Recht auf Nahrung und Leitlinien: Entstehung</vt:lpstr>
      <vt:lpstr>Leitlinien: Das Dokument</vt:lpstr>
      <vt:lpstr>Leitlinien: Zweck und Status</vt:lpstr>
      <vt:lpstr>Leitlinien: Inhalt (1/2)</vt:lpstr>
      <vt:lpstr>Leitlinien: Inhalt (2/2)</vt:lpstr>
      <vt:lpstr>Leitlinien: Beispiele (1/5)</vt:lpstr>
      <vt:lpstr>Leitlinien: Beispiele (2/5)</vt:lpstr>
      <vt:lpstr>Leitlinien: Beispiele (3/5)</vt:lpstr>
      <vt:lpstr>Leitlinien: Beispiele (4/5)</vt:lpstr>
      <vt:lpstr>Leitlinien: Beispiele (5/5)</vt:lpstr>
      <vt:lpstr>Leitlinien: Wirkung (Erfolge)</vt:lpstr>
      <vt:lpstr>Leitlinien: Wirkung (Mängel)</vt:lpstr>
      <vt:lpstr>Leitlinien: Herausforderungen und Zukunft</vt:lpstr>
      <vt:lpstr>Leitlinien: Bedeutung für den Globalen Norden</vt:lpstr>
      <vt:lpstr>Leitlinien: Bedeutung für die Schweiz (1/2)</vt:lpstr>
      <vt:lpstr>Leitlinien: Bedeutung für die Schweiz (2/2)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Recht auf Nahrung, Land Grabbing und die Schweiz</dc:title>
  <dc:creator>Michael Nanz</dc:creator>
  <cp:lastModifiedBy>Michael Nanz</cp:lastModifiedBy>
  <cp:revision>143</cp:revision>
  <dcterms:created xsi:type="dcterms:W3CDTF">2014-10-18T13:50:39Z</dcterms:created>
  <dcterms:modified xsi:type="dcterms:W3CDTF">2014-11-03T05:49:35Z</dcterms:modified>
</cp:coreProperties>
</file>